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povezoval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60800E-DBEB-4DE8-A265-FB21BD33DD01}" type="datetimeFigureOut">
              <a:rPr lang="sl-SI" smtClean="0"/>
              <a:t>30.3.2020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93179-B795-46FA-AA53-8B78503453E2}" type="slidenum">
              <a:rPr lang="sl-SI" smtClean="0"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6.jpe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10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4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9.png"/><Relationship Id="rId7" Type="http://schemas.openxmlformats.org/officeDocument/2006/relationships/image" Target="../media/image5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Mateja%20Jakob.000\Documents\&#353;l%2019\pretvarjanje-merskih-enot-razlaga%20(1)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55.png"/><Relationship Id="rId7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60.png"/><Relationship Id="rId4" Type="http://schemas.openxmlformats.org/officeDocument/2006/relationships/image" Target="../media/image56.png"/><Relationship Id="rId9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60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5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2" Type="http://schemas.openxmlformats.org/officeDocument/2006/relationships/image" Target="../media/image72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1" Type="http://schemas.openxmlformats.org/officeDocument/2006/relationships/image" Target="../media/image96.png"/><Relationship Id="rId5" Type="http://schemas.openxmlformats.org/officeDocument/2006/relationships/image" Target="../media/image90.png"/><Relationship Id="rId10" Type="http://schemas.openxmlformats.org/officeDocument/2006/relationships/image" Target="../media/image95.png"/><Relationship Id="rId4" Type="http://schemas.openxmlformats.org/officeDocument/2006/relationships/image" Target="../media/image89.png"/><Relationship Id="rId9" Type="http://schemas.openxmlformats.org/officeDocument/2006/relationships/image" Target="../media/image9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a8YLrKTer5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osnovni pojmi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GEOMETRIJA V PROSTORU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92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Prostornina in površina prizme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Površina prizme</a:t>
            </a:r>
            <a:endParaRPr lang="sl-SI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85" y="1340768"/>
            <a:ext cx="4885910" cy="49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6265362" y="508518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rgbClr val="FF0000"/>
                </a:solidFill>
              </a:rPr>
              <a:t>S</a:t>
            </a:r>
            <a:endParaRPr lang="sl-SI" sz="3200" dirty="0">
              <a:solidFill>
                <a:srgbClr val="FF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6258871" y="191683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rgbClr val="FF0000"/>
                </a:solidFill>
              </a:rPr>
              <a:t>S</a:t>
            </a:r>
            <a:endParaRPr lang="sl-SI" sz="3200" dirty="0">
              <a:solidFill>
                <a:srgbClr val="FF0000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645182" y="2571397"/>
            <a:ext cx="3744416" cy="25137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6265362" y="3482706"/>
                <a:ext cx="504056" cy="622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sl-SI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362" y="3482706"/>
                <a:ext cx="504056" cy="622735"/>
              </a:xfrm>
              <a:prstGeom prst="rect">
                <a:avLst/>
              </a:prstGeom>
              <a:blipFill rotWithShape="1">
                <a:blip r:embed="rId3"/>
                <a:stretch>
                  <a:fillRect r="-1463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Raven povezovalnik 8"/>
          <p:cNvCxnSpPr/>
          <p:nvPr/>
        </p:nvCxnSpPr>
        <p:spPr>
          <a:xfrm>
            <a:off x="5940152" y="2571397"/>
            <a:ext cx="0" cy="251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7164288" y="2571397"/>
            <a:ext cx="0" cy="2513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683568" y="2501607"/>
                <a:ext cx="2448272" cy="622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200" b="0" i="1" smtClean="0">
                          <a:latin typeface="Cambria Math"/>
                        </a:rPr>
                        <m:t>𝑃</m:t>
                      </m:r>
                      <m:r>
                        <a:rPr lang="sl-SI" sz="3200" b="0" i="1" smtClean="0">
                          <a:latin typeface="Cambria Math"/>
                        </a:rPr>
                        <m:t>=2</m:t>
                      </m:r>
                      <m:r>
                        <a:rPr lang="sl-SI" sz="3200" b="0" i="1" smtClean="0">
                          <a:latin typeface="Cambria Math"/>
                        </a:rPr>
                        <m:t>𝑆</m:t>
                      </m:r>
                      <m:r>
                        <a:rPr lang="sl-SI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l-SI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32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sz="3200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sl-SI" sz="3200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501607"/>
                <a:ext cx="2448272" cy="6227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70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4" grpId="0" animBg="1"/>
      <p:bldP spid="7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Kocka</a:t>
            </a:r>
            <a:endParaRPr lang="sl-SI" dirty="0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564904"/>
            <a:ext cx="2883396" cy="267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467544" y="1599659"/>
                <a:ext cx="16561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𝑉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latin typeface="Cambria Math"/>
                        </a:rPr>
                        <m:t>𝑆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99659"/>
                <a:ext cx="165618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490057" y="2159593"/>
                <a:ext cx="18074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𝑉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57" y="2159593"/>
                <a:ext cx="180748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490057" y="2852936"/>
                <a:ext cx="1370503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𝑽</m:t>
                      </m:r>
                      <m:r>
                        <a:rPr lang="sl-SI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sl-SI" sz="28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sl-SI" sz="2800" b="1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057" y="2852936"/>
                <a:ext cx="1370503" cy="5329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2524065" y="1603159"/>
                <a:ext cx="2448272" cy="556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𝑃</m:t>
                      </m:r>
                      <m:r>
                        <a:rPr lang="sl-SI" sz="2800" b="0" i="1" smtClean="0">
                          <a:latin typeface="Cambria Math"/>
                        </a:rPr>
                        <m:t>=2</m:t>
                      </m:r>
                      <m:r>
                        <a:rPr lang="sl-SI" sz="2800" b="0" i="1" smtClean="0">
                          <a:latin typeface="Cambria Math"/>
                        </a:rPr>
                        <m:t>𝑆</m:t>
                      </m:r>
                      <m:r>
                        <a:rPr lang="sl-SI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sz="2800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065" y="1603159"/>
                <a:ext cx="2448272" cy="55643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2623617" y="2161342"/>
                <a:ext cx="25474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𝑃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sl-SI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sz="2800" dirty="0"/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617" y="2161342"/>
                <a:ext cx="2547492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2623617" y="2825206"/>
                <a:ext cx="159973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𝑷</m:t>
                      </m:r>
                      <m:r>
                        <a:rPr lang="sl-SI" sz="2800" b="1" i="1" smtClean="0">
                          <a:latin typeface="Cambria Math"/>
                        </a:rPr>
                        <m:t>=</m:t>
                      </m:r>
                      <m:r>
                        <a:rPr lang="sl-SI" sz="2800" b="1" i="1" smtClean="0"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sl-SI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sl-SI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sz="2800" b="1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617" y="2825206"/>
                <a:ext cx="1599732" cy="53296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467544" y="4437112"/>
                <a:ext cx="23053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437112"/>
                <a:ext cx="2305311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grada vsebine 16"/>
              <p:cNvSpPr txBox="1">
                <a:spLocks noGrp="1"/>
              </p:cNvSpPr>
              <p:nvPr>
                <p:ph sz="quarter" idx="1"/>
              </p:nvPr>
            </p:nvSpPr>
            <p:spPr>
              <a:xfrm>
                <a:off x="3275856" y="4452501"/>
                <a:ext cx="2273892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7" name="Ograda vsebine 1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275856" y="4452501"/>
                <a:ext cx="2273892" cy="5078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jeZBesedilom 17"/>
              <p:cNvSpPr txBox="1"/>
              <p:nvPr/>
            </p:nvSpPr>
            <p:spPr>
              <a:xfrm>
                <a:off x="3203848" y="5241658"/>
                <a:ext cx="31480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241658"/>
                <a:ext cx="3148041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oljeZBesedilom 18"/>
              <p:cNvSpPr txBox="1"/>
              <p:nvPr/>
            </p:nvSpPr>
            <p:spPr>
              <a:xfrm>
                <a:off x="3203848" y="5877272"/>
                <a:ext cx="4719882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sl-SI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0" smtClean="0">
                          <a:latin typeface="Cambria Math"/>
                        </a:rPr>
                        <m:t>     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⇒         </m:t>
                      </m:r>
                      <m:r>
                        <a:rPr lang="sl-SI" sz="2800" b="1" i="1" smtClean="0">
                          <a:latin typeface="Cambria Math"/>
                          <a:ea typeface="Cambria Math"/>
                        </a:rPr>
                        <m:t>𝑫</m:t>
                      </m:r>
                      <m:r>
                        <a:rPr lang="sl-SI" sz="2800" b="1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l-SI" sz="28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sz="28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  <m:r>
                        <a:rPr lang="sl-SI" sz="2800" b="1" i="1" smtClean="0">
                          <a:latin typeface="Cambria Math"/>
                          <a:ea typeface="Cambria Math"/>
                        </a:rPr>
                        <m:t>𝒂</m:t>
                      </m:r>
                    </m:oMath>
                  </m:oMathPara>
                </a14:m>
                <a:endParaRPr lang="sl-SI" sz="2800" b="1" dirty="0"/>
              </a:p>
            </p:txBody>
          </p:sp>
        </mc:Choice>
        <mc:Fallback xmlns="">
          <p:sp>
            <p:nvSpPr>
              <p:cNvPr id="19" name="PoljeZBesedilom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5877272"/>
                <a:ext cx="4719882" cy="57394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9" name="Picture 9" descr="Matematika 8 - 8.2 Kock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498" y="207292"/>
            <a:ext cx="2892440" cy="235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2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1" grpId="0"/>
      <p:bldP spid="13" grpId="0"/>
      <p:bldP spid="14" grpId="0"/>
      <p:bldP spid="17" grpId="0" build="p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Kvader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avokotnik 3"/>
              <p:cNvSpPr/>
              <p:nvPr/>
            </p:nvSpPr>
            <p:spPr>
              <a:xfrm>
                <a:off x="178963" y="1578217"/>
                <a:ext cx="16561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𝑉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latin typeface="Cambria Math"/>
                        </a:rPr>
                        <m:t>𝑆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63" y="1578217"/>
                <a:ext cx="165618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178963" y="2101437"/>
                <a:ext cx="18007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𝑉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latin typeface="Cambria Math"/>
                        </a:rPr>
                        <m:t>𝑎𝑏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63" y="2101437"/>
                <a:ext cx="180074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grada vsebine 5"/>
              <p:cNvSpPr txBox="1">
                <a:spLocks noGrp="1"/>
              </p:cNvSpPr>
              <p:nvPr>
                <p:ph sz="quarter" idx="1"/>
              </p:nvPr>
            </p:nvSpPr>
            <p:spPr>
              <a:xfrm>
                <a:off x="178963" y="2624657"/>
                <a:ext cx="15976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𝑽</m:t>
                      </m:r>
                      <m:r>
                        <a:rPr lang="sl-SI" sz="2800" b="1" i="1" smtClean="0">
                          <a:latin typeface="Cambria Math"/>
                        </a:rPr>
                        <m:t>=</m:t>
                      </m:r>
                      <m:r>
                        <a:rPr lang="sl-SI" sz="2800" b="1" i="1" smtClean="0">
                          <a:latin typeface="Cambria Math"/>
                        </a:rPr>
                        <m:t>𝒂𝒃𝒄</m:t>
                      </m:r>
                    </m:oMath>
                  </m:oMathPara>
                </a14:m>
                <a:endParaRPr lang="sl-SI" sz="2800" b="1" dirty="0"/>
              </a:p>
            </p:txBody>
          </p:sp>
        </mc:Choice>
        <mc:Fallback xmlns="">
          <p:sp>
            <p:nvSpPr>
              <p:cNvPr id="6" name="Ograda vsebine 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8963" y="2624657"/>
                <a:ext cx="159768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2524065" y="1718030"/>
                <a:ext cx="2448272" cy="556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𝑃</m:t>
                      </m:r>
                      <m:r>
                        <a:rPr lang="sl-SI" sz="2800" b="0" i="1" smtClean="0">
                          <a:latin typeface="Cambria Math"/>
                        </a:rPr>
                        <m:t>=2</m:t>
                      </m:r>
                      <m:r>
                        <a:rPr lang="sl-SI" sz="2800" b="0" i="1" smtClean="0">
                          <a:latin typeface="Cambria Math"/>
                        </a:rPr>
                        <m:t>𝑆</m:t>
                      </m:r>
                      <m:r>
                        <a:rPr lang="sl-SI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065" y="1718030"/>
                <a:ext cx="2448272" cy="5564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2623617" y="2161342"/>
                <a:ext cx="35704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𝑃</m:t>
                      </m:r>
                      <m:r>
                        <a:rPr lang="sl-SI" sz="2800" b="0" i="1" smtClean="0">
                          <a:latin typeface="Cambria Math"/>
                        </a:rPr>
                        <m:t>=2</m:t>
                      </m:r>
                      <m:r>
                        <a:rPr lang="sl-SI" sz="2800" b="0" i="1" smtClean="0">
                          <a:latin typeface="Cambria Math"/>
                        </a:rPr>
                        <m:t>𝑎𝑏</m:t>
                      </m:r>
                      <m:r>
                        <a:rPr lang="sl-SI" sz="2800" b="0" i="1" smtClean="0">
                          <a:latin typeface="Cambria Math"/>
                        </a:rPr>
                        <m:t>+2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𝑎𝑐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+2</m:t>
                      </m:r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𝑏𝑐</m:t>
                      </m:r>
                    </m:oMath>
                  </m:oMathPara>
                </a14:m>
                <a:endParaRPr lang="sl-SI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617" y="2161342"/>
                <a:ext cx="357046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2623617" y="2680353"/>
                <a:ext cx="373294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𝑷</m:t>
                      </m:r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𝒂𝒃</m:t>
                      </m:r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𝒂𝒄</m:t>
                      </m:r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sl-SI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𝒃𝒄</m:t>
                      </m:r>
                    </m:oMath>
                  </m:oMathPara>
                </a14:m>
                <a:endParaRPr lang="sl-SI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617" y="2680353"/>
                <a:ext cx="3732945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 descr="KVADER IN KOCK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014" y="4149080"/>
            <a:ext cx="258127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Matematika 8 - 8.3 Kvada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013" y="1894602"/>
            <a:ext cx="2581275" cy="213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218754" y="4432853"/>
                <a:ext cx="23015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54" y="4432853"/>
                <a:ext cx="2301527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avokotnik 9"/>
              <p:cNvSpPr/>
              <p:nvPr/>
            </p:nvSpPr>
            <p:spPr>
              <a:xfrm>
                <a:off x="2915816" y="4422403"/>
                <a:ext cx="23286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422403"/>
                <a:ext cx="2328651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ravokotnik 14"/>
              <p:cNvSpPr/>
              <p:nvPr/>
            </p:nvSpPr>
            <p:spPr>
              <a:xfrm>
                <a:off x="2915815" y="5032527"/>
                <a:ext cx="31177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5" name="Pravokotni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5" y="5032527"/>
                <a:ext cx="3117777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ravokotnik 15"/>
              <p:cNvSpPr/>
              <p:nvPr/>
            </p:nvSpPr>
            <p:spPr>
              <a:xfrm>
                <a:off x="2915815" y="5659121"/>
                <a:ext cx="3110916" cy="6315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l-SI" sz="2800" b="1" dirty="0" smtClean="0"/>
                  <a:t>D</a:t>
                </a:r>
                <a14:m>
                  <m:oMath xmlns:m="http://schemas.openxmlformats.org/officeDocument/2006/math">
                    <m:r>
                      <a:rPr lang="sl-SI" sz="2800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l-SI" sz="28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sl-SI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sl-SI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sl-SI" sz="28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sl-SI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 smtClean="0"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sl-SI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sl-SI" sz="28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sl-SI" sz="28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l-SI" sz="2800" b="1" i="1" smtClean="0">
                                <a:latin typeface="Cambria Math"/>
                              </a:rPr>
                              <m:t>𝒄</m:t>
                            </m:r>
                          </m:e>
                          <m:sup>
                            <m:r>
                              <a:rPr lang="sl-SI" sz="28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sl-SI" sz="2800" b="1" dirty="0"/>
              </a:p>
            </p:txBody>
          </p:sp>
        </mc:Choice>
        <mc:Fallback xmlns="">
          <p:sp>
            <p:nvSpPr>
              <p:cNvPr id="16" name="Pravokotni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5" y="5659121"/>
                <a:ext cx="3110916" cy="631583"/>
              </a:xfrm>
              <a:prstGeom prst="rect">
                <a:avLst/>
              </a:prstGeom>
              <a:blipFill rotWithShape="1">
                <a:blip r:embed="rId13"/>
                <a:stretch>
                  <a:fillRect l="-3914" b="-2596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34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/>
      <p:bldP spid="8" grpId="0"/>
      <p:bldP spid="9" grpId="0"/>
      <p:bldP spid="12" grpId="0"/>
      <p:bldP spid="10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Pravilna tristrana prizma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/>
          </a:p>
        </p:txBody>
      </p:sp>
      <p:pic>
        <p:nvPicPr>
          <p:cNvPr id="12290" name="Picture 2" descr="Prizma za osnovno šolo :: OpenProf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34750"/>
            <a:ext cx="2520280" cy="230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248" y="3251166"/>
            <a:ext cx="2605633" cy="289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307425" y="1476435"/>
                <a:ext cx="16561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𝑉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latin typeface="Cambria Math"/>
                        </a:rPr>
                        <m:t>𝑆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25" y="1476435"/>
                <a:ext cx="165618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avokotnik 7"/>
              <p:cNvSpPr/>
              <p:nvPr/>
            </p:nvSpPr>
            <p:spPr>
              <a:xfrm>
                <a:off x="289374" y="1988840"/>
                <a:ext cx="2266402" cy="995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𝑽</m:t>
                      </m:r>
                      <m:r>
                        <a:rPr lang="sl-SI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8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sl-SI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sz="2800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8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sl-SI" sz="28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sl-SI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1" i="1" smtClean="0">
                          <a:latin typeface="Cambria Math"/>
                          <a:ea typeface="Cambria Math"/>
                        </a:rPr>
                        <m:t>𝒗</m:t>
                      </m:r>
                    </m:oMath>
                  </m:oMathPara>
                </a14:m>
                <a:endParaRPr lang="sl-SI" sz="2800" b="1" dirty="0"/>
              </a:p>
            </p:txBody>
          </p:sp>
        </mc:Choice>
        <mc:Fallback xmlns=""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74" y="1988840"/>
                <a:ext cx="2266402" cy="9959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289374" y="3961205"/>
                <a:ext cx="2448272" cy="556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𝑃</m:t>
                      </m:r>
                      <m:r>
                        <a:rPr lang="sl-SI" sz="2800" b="0" i="1" smtClean="0">
                          <a:latin typeface="Cambria Math"/>
                        </a:rPr>
                        <m:t>=2</m:t>
                      </m:r>
                      <m:r>
                        <a:rPr lang="sl-SI" sz="2800" b="0" i="1" smtClean="0">
                          <a:latin typeface="Cambria Math"/>
                        </a:rPr>
                        <m:t>𝑆</m:t>
                      </m:r>
                      <m:r>
                        <a:rPr lang="sl-SI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sz="2800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74" y="3961205"/>
                <a:ext cx="2448272" cy="55643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316890" y="4437112"/>
                <a:ext cx="3456385" cy="995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𝑷</m:t>
                      </m:r>
                      <m:r>
                        <a:rPr lang="sl-SI" sz="2800" b="1" i="1" smtClean="0">
                          <a:latin typeface="Cambria Math"/>
                        </a:rPr>
                        <m:t>=</m:t>
                      </m:r>
                      <m:r>
                        <a:rPr lang="sl-SI" sz="2800" b="1" i="1" smtClean="0">
                          <a:latin typeface="Cambria Math"/>
                        </a:rPr>
                        <m:t>𝟐</m:t>
                      </m:r>
                      <m:r>
                        <a:rPr lang="sl-SI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l-SI" sz="2800" b="1" i="1" smtClean="0"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sl-SI" sz="28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800" b="1" i="1" smtClean="0">
                                  <a:latin typeface="Cambria Math"/>
                                  <a:ea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sl-SI" sz="2800" b="1" i="1" smtClean="0"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  <m:r>
                        <a:rPr lang="sl-SI" sz="2800" b="1" i="1" smtClean="0">
                          <a:latin typeface="Cambria Math"/>
                        </a:rPr>
                        <m:t>+</m:t>
                      </m:r>
                      <m:r>
                        <a:rPr lang="sl-SI" sz="2800" b="1" i="1" smtClean="0">
                          <a:latin typeface="Cambria Math"/>
                        </a:rPr>
                        <m:t>𝟑</m:t>
                      </m:r>
                      <m:r>
                        <a:rPr lang="sl-SI" sz="2800" b="1" i="1" smtClean="0">
                          <a:latin typeface="Cambria Math"/>
                        </a:rPr>
                        <m:t>𝒂𝒗</m:t>
                      </m:r>
                    </m:oMath>
                  </m:oMathPara>
                </a14:m>
                <a:endParaRPr lang="sl-SI" sz="2800" b="1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90" y="4437112"/>
                <a:ext cx="3456385" cy="99591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7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Pravilna </a:t>
            </a:r>
            <a:r>
              <a:rPr lang="sl-SI" dirty="0" err="1" smtClean="0"/>
              <a:t>šeststrana</a:t>
            </a:r>
            <a:r>
              <a:rPr lang="sl-SI" dirty="0" smtClean="0"/>
              <a:t> prizma</a:t>
            </a:r>
            <a:endParaRPr lang="sl-SI" dirty="0"/>
          </a:p>
        </p:txBody>
      </p:sp>
      <p:sp>
        <p:nvSpPr>
          <p:cNvPr id="4" name="AutoShape 2" descr="obraz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4" descr="obrazc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3317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548" y="3501008"/>
            <a:ext cx="2595314" cy="322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5. Pravilna šesterostrana prizma - Geometrijska tijel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6"/>
          <a:stretch/>
        </p:blipFill>
        <p:spPr bwMode="auto">
          <a:xfrm>
            <a:off x="5823113" y="1124744"/>
            <a:ext cx="3324065" cy="240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avokotnik 7"/>
              <p:cNvSpPr/>
              <p:nvPr/>
            </p:nvSpPr>
            <p:spPr>
              <a:xfrm>
                <a:off x="307425" y="1476435"/>
                <a:ext cx="16561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𝑉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latin typeface="Cambria Math"/>
                        </a:rPr>
                        <m:t>𝑆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25" y="1476435"/>
                <a:ext cx="165618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avokotnik 8"/>
              <p:cNvSpPr/>
              <p:nvPr/>
            </p:nvSpPr>
            <p:spPr>
              <a:xfrm>
                <a:off x="307424" y="2152055"/>
                <a:ext cx="2464375" cy="995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𝑉</m:t>
                      </m:r>
                      <m:r>
                        <a:rPr lang="sl-SI" sz="2800" b="0" i="1" smtClean="0">
                          <a:latin typeface="Cambria Math"/>
                        </a:rPr>
                        <m:t>=6</m:t>
                      </m:r>
                      <m:f>
                        <m:f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sz="2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sl-SI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9" name="Pravoko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24" y="2152055"/>
                <a:ext cx="2464375" cy="9959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avokotnik 9"/>
              <p:cNvSpPr/>
              <p:nvPr/>
            </p:nvSpPr>
            <p:spPr>
              <a:xfrm>
                <a:off x="298627" y="3251768"/>
                <a:ext cx="2481967" cy="995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𝑽</m:t>
                      </m:r>
                      <m:r>
                        <a:rPr lang="sl-SI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8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sl-SI" sz="2800" b="1" i="1" smtClean="0"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sl-SI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sz="2800" b="1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800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sl-SI" sz="28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sl-SI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1" i="1" smtClean="0">
                          <a:latin typeface="Cambria Math"/>
                          <a:ea typeface="Cambria Math"/>
                        </a:rPr>
                        <m:t>𝒗</m:t>
                      </m:r>
                    </m:oMath>
                  </m:oMathPara>
                </a14:m>
                <a:endParaRPr lang="sl-SI" sz="2800" b="1" dirty="0"/>
              </a:p>
            </p:txBody>
          </p:sp>
        </mc:Choice>
        <mc:Fallback xmlns=""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27" y="3251768"/>
                <a:ext cx="2481967" cy="9959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289374" y="5085184"/>
                <a:ext cx="2448272" cy="556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𝑃</m:t>
                      </m:r>
                      <m:r>
                        <a:rPr lang="sl-SI" sz="2800" b="0" i="1" smtClean="0">
                          <a:latin typeface="Cambria Math"/>
                        </a:rPr>
                        <m:t>=2</m:t>
                      </m:r>
                      <m:r>
                        <a:rPr lang="sl-SI" sz="2800" b="0" i="1" smtClean="0">
                          <a:latin typeface="Cambria Math"/>
                        </a:rPr>
                        <m:t>𝑆</m:t>
                      </m:r>
                      <m:r>
                        <a:rPr lang="sl-SI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sz="2800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74" y="5085184"/>
                <a:ext cx="2448272" cy="55643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oljeZBesedilom 11"/>
              <p:cNvSpPr txBox="1"/>
              <p:nvPr/>
            </p:nvSpPr>
            <p:spPr>
              <a:xfrm>
                <a:off x="275377" y="5641618"/>
                <a:ext cx="6233179" cy="995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  </m:t>
                      </m:r>
                      <m:r>
                        <a:rPr lang="sl-SI" sz="2800" b="0" i="1" smtClean="0">
                          <a:latin typeface="Cambria Math"/>
                        </a:rPr>
                        <m:t>𝑃</m:t>
                      </m:r>
                      <m:r>
                        <a:rPr lang="sl-SI" sz="2800" b="0" i="1" smtClean="0">
                          <a:latin typeface="Cambria Math"/>
                        </a:rPr>
                        <m:t>=2∙6</m:t>
                      </m:r>
                      <m:f>
                        <m:f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sz="28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sz="2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sl-SI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sz="2800" b="0" i="1" smtClean="0">
                          <a:latin typeface="Cambria Math"/>
                        </a:rPr>
                        <m:t>+6</m:t>
                      </m:r>
                      <m:r>
                        <a:rPr lang="sl-SI" sz="2800" b="0" i="1" smtClean="0">
                          <a:latin typeface="Cambria Math"/>
                        </a:rPr>
                        <m:t>𝑎𝑣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1" i="1" smtClean="0">
                              <a:latin typeface="Cambria Math"/>
                            </a:rPr>
                            <m:t>𝟑</m:t>
                          </m:r>
                          <m:r>
                            <a:rPr lang="sl-SI" sz="2800" b="1" i="1" smtClean="0"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sl-SI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sl-SI" sz="28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sz="2800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sl-SI" sz="2800" b="1" i="1" smtClean="0">
                          <a:latin typeface="Cambria Math"/>
                        </a:rPr>
                        <m:t>+</m:t>
                      </m:r>
                      <m:r>
                        <a:rPr lang="sl-SI" sz="2800" b="1" i="1" smtClean="0">
                          <a:latin typeface="Cambria Math"/>
                        </a:rPr>
                        <m:t>𝟔</m:t>
                      </m:r>
                      <m:r>
                        <a:rPr lang="sl-SI" sz="2800" b="1" i="1" smtClean="0">
                          <a:latin typeface="Cambria Math"/>
                        </a:rPr>
                        <m:t>𝒂𝒗</m:t>
                      </m:r>
                    </m:oMath>
                  </m:oMathPara>
                </a14:m>
                <a:endParaRPr lang="sl-SI" sz="2800" b="1" dirty="0"/>
              </a:p>
            </p:txBody>
          </p:sp>
        </mc:Choice>
        <mc:Fallback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77" y="5641618"/>
                <a:ext cx="6233179" cy="9959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536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Pretvorbe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>
                <a:hlinkClick r:id="rId2" action="ppaction://hlinkfile"/>
              </a:rPr>
              <a:t>C:\Users\Mateja </a:t>
            </a:r>
            <a:r>
              <a:rPr lang="sl-SI" dirty="0" err="1" smtClean="0">
                <a:hlinkClick r:id="rId2" action="ppaction://hlinkfile"/>
              </a:rPr>
              <a:t>Jakob.000\Documents\šl</a:t>
            </a:r>
            <a:r>
              <a:rPr lang="sl-SI" dirty="0" smtClean="0">
                <a:hlinkClick r:id="rId2" action="ppaction://hlinkfile"/>
              </a:rPr>
              <a:t> 19\pretvarjanje-merskih-enot-razlaga (1).</a:t>
            </a:r>
            <a:r>
              <a:rPr lang="sl-SI" dirty="0" err="1" smtClean="0">
                <a:hlinkClick r:id="rId2" action="ppaction://hlinkfile"/>
              </a:rPr>
              <a:t>pdf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74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Naloga1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sl-SI" dirty="0" smtClean="0"/>
                  <a:t>Izračunaj prostornino kocke, ki ima površino </a:t>
                </a:r>
              </a:p>
              <a:p>
                <a:pPr marL="0" indent="0">
                  <a:buNone/>
                </a:pPr>
                <a:r>
                  <a:rPr lang="sl-SI" dirty="0" smtClean="0"/>
                  <a:t>   1014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l-SI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.</m:t>
                    </m:r>
                  </m:oMath>
                </a14:m>
                <a:endParaRPr lang="sl-SI" dirty="0" smtClean="0"/>
              </a:p>
              <a:p>
                <a:pPr marL="0" indent="0">
                  <a:buNone/>
                </a:pPr>
                <a:endParaRPr lang="sl-SI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𝑃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sl-SI" dirty="0"/>
                      <m:t>1014 </m:t>
                    </m:r>
                    <m:sSup>
                      <m:sSupPr>
                        <m:ctrlPr>
                          <a:rPr lang="sl-SI" i="1">
                            <a:latin typeface="Cambria Math"/>
                          </a:rPr>
                        </m:ctrlPr>
                      </m:sSupPr>
                      <m:e>
                        <m:r>
                          <a:rPr lang="sl-SI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sl-SI" dirty="0" smtClean="0"/>
                  <a:t>		</a:t>
                </a:r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avokotnik 3"/>
              <p:cNvSpPr/>
              <p:nvPr/>
            </p:nvSpPr>
            <p:spPr>
              <a:xfrm>
                <a:off x="3419872" y="3461657"/>
                <a:ext cx="32403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1014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=6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sz="2800" b="0" i="1" smtClean="0">
                        <a:latin typeface="Cambria Math"/>
                      </a:rPr>
                      <m:t>      /:6 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461657"/>
                <a:ext cx="3240360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128" t="-10465" b="-3255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avokotnik 4"/>
              <p:cNvSpPr/>
              <p:nvPr/>
            </p:nvSpPr>
            <p:spPr>
              <a:xfrm>
                <a:off x="3659358" y="3984875"/>
                <a:ext cx="2880320" cy="5553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b="0" dirty="0" smtClean="0"/>
                  <a:t>169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sz="2800" b="0" i="1" smtClean="0">
                        <a:latin typeface="Cambria Math"/>
                      </a:rPr>
                      <m:t>       /</m:t>
                    </m:r>
                    <m:r>
                      <a:rPr lang="sl-SI" sz="2800" b="0" i="1" smtClean="0">
                        <a:latin typeface="Cambria Math"/>
                        <a:ea typeface="Cambria Math"/>
                      </a:rPr>
                      <m:t>√</m:t>
                    </m:r>
                    <m:r>
                      <a:rPr lang="sl-SI" sz="2800" b="0" i="1" smtClean="0">
                        <a:latin typeface="Cambria Math"/>
                      </a:rPr>
                      <m:t>  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358" y="3984875"/>
                <a:ext cx="2880320" cy="555345"/>
              </a:xfrm>
              <a:prstGeom prst="rect">
                <a:avLst/>
              </a:prstGeom>
              <a:blipFill rotWithShape="1">
                <a:blip r:embed="rId4"/>
                <a:stretch>
                  <a:fillRect l="-4228" t="-4396" b="-3076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avokotnik 5"/>
              <p:cNvSpPr/>
              <p:nvPr/>
            </p:nvSpPr>
            <p:spPr>
              <a:xfrm>
                <a:off x="3131840" y="4551983"/>
                <a:ext cx="2088232" cy="5739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169</m:t>
                          </m:r>
                        </m:e>
                      </m:rad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551983"/>
                <a:ext cx="2088232" cy="57394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3890392" y="5156083"/>
                <a:ext cx="16561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b="0" dirty="0" smtClean="0"/>
                  <a:t>13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r>
                      <a:rPr lang="sl-SI" sz="2800" b="0" i="1" smtClean="0">
                        <a:latin typeface="Cambria Math"/>
                      </a:rPr>
                      <m:t>𝑎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392" y="5156083"/>
                <a:ext cx="1656184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7353" t="-11628" b="-3139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avokotnik 7"/>
              <p:cNvSpPr/>
              <p:nvPr/>
            </p:nvSpPr>
            <p:spPr>
              <a:xfrm>
                <a:off x="3902022" y="2990747"/>
                <a:ext cx="19567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:r>
                  <a:rPr lang="sl-SI" sz="2800" dirty="0"/>
                  <a:t>P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=6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sz="2800" b="0" i="1" smtClean="0">
                        <a:latin typeface="Cambria Math"/>
                      </a:rPr>
                      <m:t>      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022" y="2990747"/>
                <a:ext cx="1956758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1869" t="-10588" b="-3411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ravokotnik 8"/>
              <p:cNvSpPr/>
              <p:nvPr/>
            </p:nvSpPr>
            <p:spPr>
              <a:xfrm>
                <a:off x="6804248" y="3006869"/>
                <a:ext cx="19567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:r>
                  <a:rPr lang="sl-SI" sz="2800" dirty="0"/>
                  <a:t>V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sz="2800" b="0" i="1" smtClean="0">
                        <a:latin typeface="Cambria Math"/>
                      </a:rPr>
                      <m:t>      </m:t>
                    </m:r>
                  </m:oMath>
                </a14:m>
                <a:endParaRPr lang="sl-SI" sz="2800" dirty="0"/>
              </a:p>
            </p:txBody>
          </p:sp>
        </mc:Choice>
        <mc:Fallback>
          <p:sp>
            <p:nvSpPr>
              <p:cNvPr id="9" name="Pravoko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006869"/>
                <a:ext cx="1956758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1869" t="-10465" b="-3255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ravokotnik 9"/>
              <p:cNvSpPr/>
              <p:nvPr/>
            </p:nvSpPr>
            <p:spPr>
              <a:xfrm>
                <a:off x="6804248" y="3723265"/>
                <a:ext cx="19567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:r>
                  <a:rPr lang="sl-SI" sz="2800" dirty="0"/>
                  <a:t>V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13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sz="2800" b="0" i="1" smtClean="0">
                        <a:latin typeface="Cambria Math"/>
                      </a:rPr>
                      <m:t>      </m:t>
                    </m:r>
                  </m:oMath>
                </a14:m>
                <a:endParaRPr lang="sl-SI" sz="2800" dirty="0"/>
              </a:p>
            </p:txBody>
          </p:sp>
        </mc:Choice>
        <mc:Fallback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723265"/>
                <a:ext cx="1956758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1869" t="-10465" b="-3255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ravokotnik 10"/>
              <p:cNvSpPr/>
              <p:nvPr/>
            </p:nvSpPr>
            <p:spPr>
              <a:xfrm>
                <a:off x="6804248" y="4317899"/>
                <a:ext cx="223224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:r>
                  <a:rPr lang="sl-SI" sz="2800" dirty="0"/>
                  <a:t>V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r>
                      <a:rPr lang="sl-SI" sz="2800" b="0" i="1" smtClean="0">
                        <a:latin typeface="Cambria Math"/>
                      </a:rPr>
                      <m:t>2197 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sl-SI" sz="2800" dirty="0"/>
              </a:p>
            </p:txBody>
          </p:sp>
        </mc:Choice>
        <mc:Fallback>
          <p:sp>
            <p:nvSpPr>
              <p:cNvPr id="11" name="Pravokotni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317899"/>
                <a:ext cx="2232248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1639" t="-10465" b="-3255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944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 2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sl-SI" dirty="0" smtClean="0"/>
                  <a:t>Izračunaj površino kvadra, ki ima dolžine robov v razmerju 2:3:7 in prostornino 9072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l-SI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sl-SI" dirty="0" smtClean="0"/>
                  <a:t>.</a:t>
                </a:r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avokotnik 3"/>
              <p:cNvSpPr/>
              <p:nvPr/>
            </p:nvSpPr>
            <p:spPr>
              <a:xfrm>
                <a:off x="1585594" y="2708920"/>
                <a:ext cx="349046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P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=2</m:t>
                    </m:r>
                    <m:r>
                      <a:rPr lang="sl-SI" sz="2800" b="0" i="1" smtClean="0">
                        <a:latin typeface="Cambria Math"/>
                      </a:rPr>
                      <m:t>𝑎𝑏</m:t>
                    </m:r>
                    <m:r>
                      <a:rPr lang="sl-SI" sz="2800" b="0" i="1" smtClean="0">
                        <a:latin typeface="Cambria Math"/>
                      </a:rPr>
                      <m:t>+2</m:t>
                    </m:r>
                    <m:r>
                      <a:rPr lang="sl-SI" sz="2800" b="0" i="1" smtClean="0">
                        <a:latin typeface="Cambria Math"/>
                      </a:rPr>
                      <m:t>𝑎𝑐</m:t>
                    </m:r>
                    <m:r>
                      <a:rPr lang="sl-SI" sz="2800" b="0" i="1" smtClean="0">
                        <a:latin typeface="Cambria Math"/>
                      </a:rPr>
                      <m:t>+2</m:t>
                    </m:r>
                    <m:r>
                      <a:rPr lang="sl-SI" sz="2800" b="0" i="1" smtClean="0">
                        <a:latin typeface="Cambria Math"/>
                      </a:rPr>
                      <m:t>𝑏𝑐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594" y="2708920"/>
                <a:ext cx="3490462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047" t="-11628" b="-3139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ravokotnik 4"/>
          <p:cNvSpPr/>
          <p:nvPr/>
        </p:nvSpPr>
        <p:spPr>
          <a:xfrm>
            <a:off x="251520" y="2599710"/>
            <a:ext cx="1152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 a=2x</a:t>
            </a:r>
            <a:endParaRPr lang="sl-SI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avokotnik 5"/>
              <p:cNvSpPr/>
              <p:nvPr/>
            </p:nvSpPr>
            <p:spPr>
              <a:xfrm>
                <a:off x="6311855" y="3241403"/>
                <a:ext cx="32403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:r>
                  <a:rPr lang="sl-SI" sz="2400" dirty="0" smtClean="0"/>
                  <a:t>9072</a:t>
                </a:r>
                <a14:m>
                  <m:oMath xmlns:m="http://schemas.openxmlformats.org/officeDocument/2006/math">
                    <m:r>
                      <a:rPr lang="sl-SI" sz="2400" b="0" i="1" smtClean="0">
                        <a:latin typeface="Cambria Math"/>
                      </a:rPr>
                      <m:t>=2</m:t>
                    </m:r>
                    <m:r>
                      <a:rPr lang="sl-SI" sz="2400" b="0" i="1" smtClean="0">
                        <a:latin typeface="Cambria Math"/>
                      </a:rPr>
                      <m:t>𝑥</m:t>
                    </m:r>
                    <m:r>
                      <a:rPr lang="sl-SI" sz="2400" b="0" i="1" smtClean="0">
                        <a:latin typeface="Cambria Math"/>
                        <a:ea typeface="Cambria Math"/>
                      </a:rPr>
                      <m:t>∙3</m:t>
                    </m:r>
                    <m:r>
                      <a:rPr lang="sl-SI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sl-SI" sz="2400" b="0" i="1" smtClean="0">
                        <a:latin typeface="Cambria Math"/>
                        <a:ea typeface="Cambria Math"/>
                      </a:rPr>
                      <m:t>∙7</m:t>
                    </m:r>
                    <m:r>
                      <a:rPr lang="sl-SI" sz="24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sl-SI" sz="2400" dirty="0"/>
              </a:p>
            </p:txBody>
          </p:sp>
        </mc:Choice>
        <mc:Fallback xmlns=""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855" y="3241403"/>
                <a:ext cx="3240360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88" b="-2325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6737109" y="2729069"/>
                <a:ext cx="18722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V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r>
                      <a:rPr lang="sl-SI" sz="2800" b="0" i="1" smtClean="0">
                        <a:latin typeface="Cambria Math"/>
                      </a:rPr>
                      <m:t>𝑎𝑏𝑐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109" y="2729069"/>
                <a:ext cx="1872208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1954" t="-11628" b="-3139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avokotnik 7"/>
              <p:cNvSpPr/>
              <p:nvPr/>
            </p:nvSpPr>
            <p:spPr>
              <a:xfrm>
                <a:off x="6311855" y="3731823"/>
                <a:ext cx="32403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:r>
                  <a:rPr lang="sl-SI" sz="2400" dirty="0" smtClean="0"/>
                  <a:t>9072</a:t>
                </a:r>
                <a14:m>
                  <m:oMath xmlns:m="http://schemas.openxmlformats.org/officeDocument/2006/math">
                    <m:r>
                      <a:rPr lang="sl-SI" sz="2400" b="0" i="1" smtClean="0">
                        <a:latin typeface="Cambria Math"/>
                      </a:rPr>
                      <m:t>=42</m:t>
                    </m:r>
                    <m:sSup>
                      <m:sSupPr>
                        <m:ctrlPr>
                          <a:rPr lang="sl-SI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sz="2400" b="0" i="1" smtClean="0">
                        <a:latin typeface="Cambria Math"/>
                      </a:rPr>
                      <m:t>      /:42 </m:t>
                    </m:r>
                  </m:oMath>
                </a14:m>
                <a:endParaRPr lang="sl-SI" sz="2400" dirty="0"/>
              </a:p>
            </p:txBody>
          </p:sp>
        </mc:Choice>
        <mc:Fallback xmlns=""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855" y="3731823"/>
                <a:ext cx="3240360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88" b="-2325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ravokotnik 8"/>
              <p:cNvSpPr/>
              <p:nvPr/>
            </p:nvSpPr>
            <p:spPr>
              <a:xfrm>
                <a:off x="6285757" y="4223656"/>
                <a:ext cx="3240360" cy="5553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14:m>
                  <m:oMath xmlns:m="http://schemas.openxmlformats.org/officeDocument/2006/math">
                    <m:r>
                      <a:rPr lang="sl-SI" sz="2800" b="0" i="0" smtClean="0">
                        <a:latin typeface="Cambria Math"/>
                      </a:rPr>
                      <m:t>216</m:t>
                    </m:r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sl-SI" sz="2800" b="0" i="1" smtClean="0">
                        <a:latin typeface="Cambria Math"/>
                      </a:rPr>
                      <m:t>      /:</m:t>
                    </m:r>
                    <m:r>
                      <a:rPr lang="sl-SI" sz="2800" b="0" i="1" smtClean="0">
                        <a:latin typeface="Cambria Math"/>
                        <a:ea typeface="Cambria Math"/>
                      </a:rPr>
                      <m:t>√</m:t>
                    </m:r>
                    <m:r>
                      <a:rPr lang="sl-SI" sz="2800" b="0" i="1" smtClean="0">
                        <a:latin typeface="Cambria Math"/>
                      </a:rPr>
                      <m:t> </m:t>
                    </m:r>
                  </m:oMath>
                </a14:m>
                <a:endParaRPr lang="sl-SI" sz="2800" dirty="0"/>
              </a:p>
            </p:txBody>
          </p:sp>
        </mc:Choice>
        <mc:Fallback>
          <p:sp>
            <p:nvSpPr>
              <p:cNvPr id="9" name="Pravoko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757" y="4223656"/>
                <a:ext cx="3240360" cy="55534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avokotnik 9"/>
              <p:cNvSpPr/>
              <p:nvPr/>
            </p:nvSpPr>
            <p:spPr>
              <a:xfrm>
                <a:off x="6311855" y="4789182"/>
                <a:ext cx="32403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6 m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r>
                      <a:rPr lang="sl-SI" sz="2800" b="0" i="1" smtClean="0">
                        <a:latin typeface="Cambria Math"/>
                      </a:rPr>
                      <m:t>𝑥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855" y="4789182"/>
                <a:ext cx="3240360" cy="523220"/>
              </a:xfrm>
              <a:prstGeom prst="rect">
                <a:avLst/>
              </a:prstGeom>
              <a:blipFill rotWithShape="1">
                <a:blip r:embed="rId8"/>
                <a:stretch>
                  <a:fillRect l="-1128" t="-11765" b="-3294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avokotnik 10"/>
              <p:cNvSpPr/>
              <p:nvPr/>
            </p:nvSpPr>
            <p:spPr>
              <a:xfrm>
                <a:off x="251520" y="5910943"/>
                <a:ext cx="32403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𝑐</m:t>
                    </m:r>
                    <m:r>
                      <a:rPr lang="sl-SI" sz="2800" b="0" i="1" smtClean="0">
                        <a:latin typeface="Cambria Math"/>
                      </a:rPr>
                      <m:t>=7∙6=42 </m:t>
                    </m:r>
                    <m:r>
                      <a:rPr lang="sl-SI" sz="2800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11" name="Pravokotni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910943"/>
                <a:ext cx="324036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ravokotnik 11"/>
              <p:cNvSpPr/>
              <p:nvPr/>
            </p:nvSpPr>
            <p:spPr>
              <a:xfrm>
                <a:off x="251520" y="5157192"/>
                <a:ext cx="32403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𝑎</m:t>
                    </m:r>
                    <m:r>
                      <a:rPr lang="sl-SI" sz="2800" b="0" i="1" smtClean="0">
                        <a:latin typeface="Cambria Math"/>
                      </a:rPr>
                      <m:t>=2∙6=12 </m:t>
                    </m:r>
                    <m:r>
                      <a:rPr lang="sl-SI" sz="2800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12" name="Pravokotni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157192"/>
                <a:ext cx="324036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ravokotnik 12"/>
              <p:cNvSpPr/>
              <p:nvPr/>
            </p:nvSpPr>
            <p:spPr>
              <a:xfrm>
                <a:off x="251520" y="5517232"/>
                <a:ext cx="32403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𝑏</m:t>
                    </m:r>
                    <m:r>
                      <a:rPr lang="sl-SI" sz="2800" b="0" i="1" smtClean="0">
                        <a:latin typeface="Cambria Math"/>
                      </a:rPr>
                      <m:t>=3∙6=18 </m:t>
                    </m:r>
                    <m:r>
                      <a:rPr lang="sl-SI" sz="2800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13" name="Pravokotni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517232"/>
                <a:ext cx="3240360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ravokotnik 13"/>
          <p:cNvSpPr/>
          <p:nvPr/>
        </p:nvSpPr>
        <p:spPr>
          <a:xfrm>
            <a:off x="236475" y="3099889"/>
            <a:ext cx="1152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 b=3x</a:t>
            </a:r>
            <a:endParaRPr lang="sl-SI" sz="2800" dirty="0"/>
          </a:p>
        </p:txBody>
      </p:sp>
      <p:sp>
        <p:nvSpPr>
          <p:cNvPr id="15" name="Pravokotnik 14"/>
          <p:cNvSpPr/>
          <p:nvPr/>
        </p:nvSpPr>
        <p:spPr>
          <a:xfrm>
            <a:off x="251520" y="3657247"/>
            <a:ext cx="1152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 c=7x</a:t>
            </a:r>
            <a:endParaRPr lang="sl-SI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ravokotnik 15"/>
              <p:cNvSpPr/>
              <p:nvPr/>
            </p:nvSpPr>
            <p:spPr>
              <a:xfrm>
                <a:off x="1585594" y="3220548"/>
                <a:ext cx="464259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l-SI" sz="2000" b="0" i="0" smtClean="0">
                        <a:latin typeface="Cambria Math"/>
                      </a:rPr>
                      <m:t>P</m:t>
                    </m:r>
                    <m:r>
                      <a:rPr lang="sl-SI" sz="2000" b="0" i="1" smtClean="0">
                        <a:latin typeface="Cambria Math"/>
                      </a:rPr>
                      <m:t>=2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sl-SI" sz="2000" b="0" i="1" smtClean="0">
                        <a:latin typeface="Cambria Math"/>
                      </a:rPr>
                      <m:t>2</m:t>
                    </m:r>
                    <m:r>
                      <a:rPr lang="sl-SI" sz="2000" b="0" i="1" smtClean="0">
                        <a:latin typeface="Cambria Math"/>
                      </a:rPr>
                      <m:t>𝑥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∙3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sl-SI" sz="2000" b="0" i="1" smtClean="0">
                        <a:latin typeface="Cambria Math"/>
                      </a:rPr>
                      <m:t>+2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∙2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∙7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sl-SI" sz="2000" b="0" i="1" smtClean="0">
                        <a:latin typeface="Cambria Math"/>
                      </a:rPr>
                      <m:t>+2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∙3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∙7</m:t>
                    </m:r>
                    <m:r>
                      <a:rPr lang="sl-SI" sz="2000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sl-SI" sz="2000" dirty="0"/>
              </a:p>
            </p:txBody>
          </p:sp>
        </mc:Choice>
        <mc:Fallback xmlns="">
          <p:sp>
            <p:nvSpPr>
              <p:cNvPr id="16" name="Pravokotni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594" y="3220548"/>
                <a:ext cx="464259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ravokotnik 17"/>
              <p:cNvSpPr/>
              <p:nvPr/>
            </p:nvSpPr>
            <p:spPr>
              <a:xfrm>
                <a:off x="1585594" y="3731823"/>
                <a:ext cx="45212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𝑃</m:t>
                    </m:r>
                    <m:r>
                      <a:rPr lang="sl-SI" sz="2800" b="0" i="1" smtClean="0">
                        <a:latin typeface="Cambria Math"/>
                      </a:rPr>
                      <m:t>=82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sl-SI" sz="2000" dirty="0"/>
              </a:p>
            </p:txBody>
          </p:sp>
        </mc:Choice>
        <mc:Fallback xmlns="">
          <p:sp>
            <p:nvSpPr>
              <p:cNvPr id="18" name="Pravokotni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594" y="3731823"/>
                <a:ext cx="4521258" cy="52322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Pravokotnik 19"/>
              <p:cNvSpPr/>
              <p:nvPr/>
            </p:nvSpPr>
            <p:spPr>
              <a:xfrm>
                <a:off x="1585594" y="4165627"/>
                <a:ext cx="452125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dirty="0" smtClean="0"/>
                  <a:t>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𝑃</m:t>
                    </m:r>
                    <m:r>
                      <a:rPr lang="sl-SI" sz="2800" b="0" i="1" smtClean="0">
                        <a:latin typeface="Cambria Math"/>
                      </a:rPr>
                      <m:t>=82∙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sz="2800" b="0" i="1" smtClean="0">
                        <a:latin typeface="Cambria Math"/>
                      </a:rPr>
                      <m:t>=2952 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sl-SI" sz="2000" dirty="0"/>
              </a:p>
            </p:txBody>
          </p:sp>
        </mc:Choice>
        <mc:Fallback xmlns="">
          <p:sp>
            <p:nvSpPr>
              <p:cNvPr id="20" name="Pravokotni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594" y="4165627"/>
                <a:ext cx="4521258" cy="52322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9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 3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l-SI" sz="2400" dirty="0" smtClean="0"/>
                  <a:t>Izračunaj višino pokončne tristrane prizme, ki ima prostornino 240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l-SI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sl-SI" sz="2400" dirty="0" smtClean="0"/>
                  <a:t>, za osnovno ploskev pa ima trikotnik s stranicami 4 m, 13 m, 15m.</a:t>
                </a:r>
                <a:endParaRPr lang="sl-SI" sz="2400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73" t="-10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avokotnik 3"/>
              <p:cNvSpPr/>
              <p:nvPr/>
            </p:nvSpPr>
            <p:spPr>
              <a:xfrm>
                <a:off x="179512" y="2924944"/>
                <a:ext cx="165618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𝑉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sl-SI" sz="2000" dirty="0" smtClean="0"/>
                        <m:t>240 </m:t>
                      </m:r>
                      <m:sSup>
                        <m:sSupPr>
                          <m:ctrlPr>
                            <a:rPr lang="sl-SI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0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sl-SI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24944"/>
                <a:ext cx="1656184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avokotnik 4"/>
              <p:cNvSpPr/>
              <p:nvPr/>
            </p:nvSpPr>
            <p:spPr>
              <a:xfrm>
                <a:off x="69911" y="3340851"/>
                <a:ext cx="165618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𝑇𝑟𝑖𝑘𝑜𝑡𝑛𝑖𝑘</m:t>
                      </m:r>
                      <m:r>
                        <a:rPr lang="sl-SI" sz="2000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1" y="3340851"/>
                <a:ext cx="1656184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avokotnik 5"/>
              <p:cNvSpPr/>
              <p:nvPr/>
            </p:nvSpPr>
            <p:spPr>
              <a:xfrm>
                <a:off x="-53078" y="3737236"/>
                <a:ext cx="165618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𝑎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sl-SI" sz="2000" b="0" i="0" smtClean="0">
                          <a:latin typeface="Cambria Math"/>
                        </a:rPr>
                        <m:t>4 </m:t>
                      </m:r>
                      <m:r>
                        <m:rPr>
                          <m:nor/>
                        </m:rPr>
                        <a:rPr lang="sl-SI" sz="2000" b="0" i="0" smtClean="0">
                          <a:latin typeface="Cambria Math"/>
                        </a:rPr>
                        <m:t>m</m:t>
                      </m:r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078" y="3737236"/>
                <a:ext cx="165618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0" y="4089673"/>
                <a:ext cx="165618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𝑏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sl-SI" sz="2000" b="0" i="0" smtClean="0">
                          <a:latin typeface="Cambria Math"/>
                        </a:rPr>
                        <m:t>13 </m:t>
                      </m:r>
                      <m:r>
                        <m:rPr>
                          <m:nor/>
                        </m:rPr>
                        <a:rPr lang="sl-SI" sz="2000" b="0" i="0" smtClean="0">
                          <a:latin typeface="Cambria Math"/>
                        </a:rPr>
                        <m:t>m</m:t>
                      </m:r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89673"/>
                <a:ext cx="1656184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avokotnik 7"/>
              <p:cNvSpPr/>
              <p:nvPr/>
            </p:nvSpPr>
            <p:spPr>
              <a:xfrm>
                <a:off x="0" y="4483766"/>
                <a:ext cx="165618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𝑐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sl-SI" sz="2000" b="0" i="0" smtClean="0">
                          <a:latin typeface="Cambria Math"/>
                        </a:rPr>
                        <m:t>15 </m:t>
                      </m:r>
                      <m:r>
                        <m:rPr>
                          <m:nor/>
                        </m:rPr>
                        <a:rPr lang="sl-SI" sz="2000" b="0" i="0" smtClean="0">
                          <a:latin typeface="Cambria Math"/>
                        </a:rPr>
                        <m:t>m</m:t>
                      </m:r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83766"/>
                <a:ext cx="1656184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avokotnik 8"/>
              <p:cNvSpPr/>
              <p:nvPr/>
            </p:nvSpPr>
            <p:spPr>
              <a:xfrm>
                <a:off x="2915816" y="2924944"/>
                <a:ext cx="16561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𝑉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latin typeface="Cambria Math"/>
                        </a:rPr>
                        <m:t>𝑆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9" name="Pravoko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924944"/>
                <a:ext cx="1656184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avokotnik 9"/>
              <p:cNvSpPr/>
              <p:nvPr/>
            </p:nvSpPr>
            <p:spPr>
              <a:xfrm>
                <a:off x="5148064" y="2917609"/>
                <a:ext cx="3600400" cy="46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𝑆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l-SI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sz="2000" b="0" i="1" smtClean="0">
                              <a:latin typeface="Cambria Math"/>
                            </a:rPr>
                            <m:t>𝑠</m:t>
                          </m:r>
                          <m:d>
                            <m:dPr>
                              <m:ctrlPr>
                                <a:rPr lang="sl-SI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sz="2000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sl-SI" sz="2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  <m:d>
                            <m:dPr>
                              <m:ctrlPr>
                                <a:rPr lang="sl-SI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sz="2000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sl-SI" sz="2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sz="2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  <m:d>
                            <m:dPr>
                              <m:ctrlPr>
                                <a:rPr lang="sl-SI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sz="2000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sl-SI" sz="2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sz="2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917609"/>
                <a:ext cx="3600400" cy="4650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avokotnik 10"/>
              <p:cNvSpPr/>
              <p:nvPr/>
            </p:nvSpPr>
            <p:spPr>
              <a:xfrm>
                <a:off x="179512" y="5157192"/>
                <a:ext cx="1872208" cy="6746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𝑠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sl-SI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sl-SI" sz="20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sl-SI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sl-SI" sz="20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sl-SI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11" name="Pravokotni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157192"/>
                <a:ext cx="1872208" cy="67467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ravokotnik 11"/>
              <p:cNvSpPr/>
              <p:nvPr/>
            </p:nvSpPr>
            <p:spPr>
              <a:xfrm>
                <a:off x="243271" y="5984264"/>
                <a:ext cx="2880320" cy="674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𝑠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000" b="0" i="1" smtClean="0">
                              <a:latin typeface="Cambria Math"/>
                            </a:rPr>
                            <m:t>4+13+15</m:t>
                          </m:r>
                        </m:num>
                        <m:den>
                          <m:r>
                            <a:rPr lang="sl-SI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sl-SI" sz="2000" b="0" i="1" smtClean="0">
                          <a:latin typeface="Cambria Math"/>
                        </a:rPr>
                        <m:t>=16 </m:t>
                      </m:r>
                      <m:r>
                        <a:rPr lang="sl-SI" sz="20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12" name="Pravokotni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71" y="5984264"/>
                <a:ext cx="2880320" cy="6748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ravokotnik 12"/>
              <p:cNvSpPr/>
              <p:nvPr/>
            </p:nvSpPr>
            <p:spPr>
              <a:xfrm>
                <a:off x="4788024" y="3525979"/>
                <a:ext cx="4536504" cy="46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𝑆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l-SI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sz="2000" b="0" i="1" smtClean="0">
                              <a:latin typeface="Cambria Math"/>
                            </a:rPr>
                            <m:t>16</m:t>
                          </m:r>
                          <m:d>
                            <m:dPr>
                              <m:ctrlPr>
                                <a:rPr lang="sl-SI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sz="2000" b="0" i="1" smtClean="0">
                                  <a:latin typeface="Cambria Math"/>
                                </a:rPr>
                                <m:t>16−4</m:t>
                              </m:r>
                            </m:e>
                          </m:d>
                          <m:d>
                            <m:dPr>
                              <m:ctrlPr>
                                <a:rPr lang="sl-SI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sz="2000" b="0" i="1" smtClean="0">
                                  <a:latin typeface="Cambria Math"/>
                                </a:rPr>
                                <m:t>16−13</m:t>
                              </m:r>
                            </m:e>
                          </m:d>
                          <m:d>
                            <m:dPr>
                              <m:ctrlPr>
                                <a:rPr lang="sl-SI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sz="2000" b="0" i="1" smtClean="0">
                                  <a:latin typeface="Cambria Math"/>
                                </a:rPr>
                                <m:t>16−15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13" name="Pravokotni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525979"/>
                <a:ext cx="4536504" cy="46506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ravokotnik 13"/>
              <p:cNvSpPr/>
              <p:nvPr/>
            </p:nvSpPr>
            <p:spPr>
              <a:xfrm>
                <a:off x="5148064" y="4090448"/>
                <a:ext cx="2592288" cy="436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𝑆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l-SI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sz="2000" b="0" i="1" smtClean="0">
                              <a:latin typeface="Cambria Math"/>
                            </a:rPr>
                            <m:t>16</m:t>
                          </m:r>
                          <m:r>
                            <a:rPr lang="sl-SI" sz="2000" b="0" i="1" smtClean="0">
                              <a:latin typeface="Cambria Math"/>
                              <a:ea typeface="Cambria Math"/>
                            </a:rPr>
                            <m:t>∙12∙3∙1</m:t>
                          </m:r>
                        </m:e>
                      </m:rad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14" name="Pravokotni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090448"/>
                <a:ext cx="2592288" cy="43640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ravokotnik 14"/>
              <p:cNvSpPr/>
              <p:nvPr/>
            </p:nvSpPr>
            <p:spPr>
              <a:xfrm>
                <a:off x="5169768" y="4512750"/>
                <a:ext cx="2592288" cy="442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000" b="0" i="1" smtClean="0">
                          <a:latin typeface="Cambria Math"/>
                        </a:rPr>
                        <m:t>𝑆</m:t>
                      </m:r>
                      <m:r>
                        <a:rPr lang="sl-SI" sz="20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l-SI" sz="20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sz="2000" b="0" i="1" smtClean="0">
                              <a:latin typeface="Cambria Math"/>
                            </a:rPr>
                            <m:t>576</m:t>
                          </m:r>
                        </m:e>
                      </m:rad>
                      <m:r>
                        <a:rPr lang="sl-SI" sz="2000" b="0" i="1" smtClean="0">
                          <a:latin typeface="Cambria Math"/>
                        </a:rPr>
                        <m:t>=24 </m:t>
                      </m:r>
                      <m:sSup>
                        <m:sSupPr>
                          <m:ctrlPr>
                            <a:rPr lang="sl-SI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0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sl-SI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sz="2000" dirty="0"/>
              </a:p>
            </p:txBody>
          </p:sp>
        </mc:Choice>
        <mc:Fallback xmlns="">
          <p:sp>
            <p:nvSpPr>
              <p:cNvPr id="15" name="Pravokotni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768" y="4512750"/>
                <a:ext cx="2592288" cy="44268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ravokotnik 15"/>
              <p:cNvSpPr/>
              <p:nvPr/>
            </p:nvSpPr>
            <p:spPr>
              <a:xfrm>
                <a:off x="2670718" y="3357306"/>
                <a:ext cx="21602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l-SI" sz="2800" b="0" dirty="0" smtClean="0"/>
                  <a:t>240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=24</m:t>
                    </m:r>
                    <m:r>
                      <a:rPr lang="sl-SI" sz="28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sl-SI" sz="2800" b="0" i="1" smtClean="0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16" name="Pravokotni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718" y="3357306"/>
                <a:ext cx="2160240" cy="523220"/>
              </a:xfrm>
              <a:prstGeom prst="rect">
                <a:avLst/>
              </a:prstGeom>
              <a:blipFill rotWithShape="1">
                <a:blip r:embed="rId15"/>
                <a:stretch>
                  <a:fillRect l="-5650" t="-11628" b="-3139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ravokotnik 16"/>
              <p:cNvSpPr/>
              <p:nvPr/>
            </p:nvSpPr>
            <p:spPr>
              <a:xfrm>
                <a:off x="2339752" y="3907509"/>
                <a:ext cx="1800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1" i="1" smtClean="0">
                          <a:latin typeface="Cambria Math"/>
                        </a:rPr>
                        <m:t>𝟏𝟎</m:t>
                      </m:r>
                      <m:r>
                        <a:rPr lang="sl-SI" sz="2800" b="1" i="1" smtClean="0">
                          <a:latin typeface="Cambria Math"/>
                        </a:rPr>
                        <m:t> </m:t>
                      </m:r>
                      <m:r>
                        <a:rPr lang="sl-SI" sz="2800" b="1" i="1" smtClean="0">
                          <a:latin typeface="Cambria Math"/>
                        </a:rPr>
                        <m:t>𝒎</m:t>
                      </m:r>
                      <m:r>
                        <a:rPr lang="sl-SI" sz="2800" b="1" i="1" smtClean="0">
                          <a:latin typeface="Cambria Math"/>
                        </a:rPr>
                        <m:t>=</m:t>
                      </m:r>
                      <m:r>
                        <a:rPr lang="sl-SI" sz="2800" b="1" i="1" smtClean="0">
                          <a:latin typeface="Cambria Math"/>
                          <a:ea typeface="Cambria Math"/>
                        </a:rPr>
                        <m:t>𝒗</m:t>
                      </m:r>
                    </m:oMath>
                  </m:oMathPara>
                </a14:m>
                <a:endParaRPr lang="sl-SI" sz="2800" b="1" dirty="0"/>
              </a:p>
            </p:txBody>
          </p:sp>
        </mc:Choice>
        <mc:Fallback xmlns="">
          <p:sp>
            <p:nvSpPr>
              <p:cNvPr id="17" name="Pravokotni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907509"/>
                <a:ext cx="1800200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0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 4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sl-SI" dirty="0" smtClean="0"/>
                  <a:t>Koliko meri rob kocke, ki jo oblikujemo iz 12,5 kg zlata z gostoto </a:t>
                </a:r>
                <a14:m>
                  <m:oMath xmlns:m="http://schemas.openxmlformats.org/officeDocument/2006/math">
                    <m:r>
                      <a:rPr lang="sl-SI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=19,3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sl-SI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l-SI" b="0" i="1" smtClean="0">
                                <a:latin typeface="Cambria Math"/>
                                <a:ea typeface="Cambria Math"/>
                              </a:rPr>
                              <m:t>𝑐𝑚</m:t>
                            </m:r>
                          </m:e>
                          <m:sup>
                            <m:r>
                              <a:rPr lang="sl-SI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sl-SI" b="0" i="1" smtClean="0">
                        <a:latin typeface="Cambria Math"/>
                        <a:ea typeface="Cambria Math"/>
                      </a:rPr>
                      <m:t>?</m:t>
                    </m:r>
                  </m:oMath>
                </a14:m>
                <a:endParaRPr lang="sl-SI" dirty="0" smtClean="0"/>
              </a:p>
              <a:p>
                <a:pPr marL="0" indent="0">
                  <a:buNone/>
                </a:pPr>
                <a:endParaRPr lang="sl-SI" dirty="0"/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avokotnik 3"/>
              <p:cNvSpPr/>
              <p:nvPr/>
            </p:nvSpPr>
            <p:spPr>
              <a:xfrm>
                <a:off x="230762" y="2670907"/>
                <a:ext cx="225300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𝑚</m:t>
                      </m:r>
                      <m:r>
                        <a:rPr lang="sl-SI" sz="2800" b="0" i="1" smtClean="0">
                          <a:latin typeface="Cambria Math"/>
                        </a:rPr>
                        <m:t>=12,5 </m:t>
                      </m:r>
                      <m:r>
                        <a:rPr lang="sl-SI" sz="2800" b="0" i="1" smtClean="0">
                          <a:latin typeface="Cambria Math"/>
                        </a:rPr>
                        <m:t>𝑘𝑔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4" name="Pravokot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62" y="2670907"/>
                <a:ext cx="225300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avokotnik 4"/>
              <p:cNvSpPr/>
              <p:nvPr/>
            </p:nvSpPr>
            <p:spPr>
              <a:xfrm>
                <a:off x="61121" y="3266238"/>
                <a:ext cx="2592288" cy="830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sl-SI" sz="280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=19,3</m:t>
                      </m:r>
                      <m:f>
                        <m:fPr>
                          <m:ctrlPr>
                            <a:rPr lang="sl-SI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</m:num>
                        <m:den>
                          <m:sSup>
                            <m:sSupPr>
                              <m:ctrlPr>
                                <a:rPr lang="sl-SI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l-SI" sz="2800" b="0" i="1" smtClean="0">
                                  <a:latin typeface="Cambria Math"/>
                                  <a:ea typeface="Cambria Math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sl-SI" sz="2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1" y="3266238"/>
                <a:ext cx="2592288" cy="8304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avokotnik 5"/>
              <p:cNvSpPr/>
              <p:nvPr/>
            </p:nvSpPr>
            <p:spPr>
              <a:xfrm>
                <a:off x="3779912" y="2663928"/>
                <a:ext cx="1440160" cy="8274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sz="2800" b="0" i="1" smtClean="0">
                              <a:latin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663928"/>
                <a:ext cx="1440160" cy="8274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avokotnik 6"/>
              <p:cNvSpPr/>
              <p:nvPr/>
            </p:nvSpPr>
            <p:spPr>
              <a:xfrm>
                <a:off x="3455876" y="3482654"/>
                <a:ext cx="3431299" cy="8302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sl-SI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sz="2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sz="28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sl-SI" sz="2800" b="0" i="1" smtClean="0">
                          <a:latin typeface="Cambria Math"/>
                        </a:rPr>
                        <m:t>       /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876" y="3482654"/>
                <a:ext cx="3431299" cy="83022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avokotnik 7"/>
              <p:cNvSpPr/>
              <p:nvPr/>
            </p:nvSpPr>
            <p:spPr>
              <a:xfrm>
                <a:off x="3131840" y="4356360"/>
                <a:ext cx="331236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r>
                        <a:rPr lang="sl-SI" sz="2800" b="0" i="1" smtClean="0">
                          <a:latin typeface="Cambria Math"/>
                        </a:rPr>
                        <m:t>𝑚</m:t>
                      </m:r>
                      <m:r>
                        <a:rPr lang="sl-SI" sz="2800" b="0" i="1" smtClean="0">
                          <a:latin typeface="Cambria Math"/>
                        </a:rPr>
                        <m:t>        /</m:t>
                      </m:r>
                      <m:r>
                        <a:rPr lang="sl-SI" sz="2800" b="0" i="0" smtClean="0">
                          <a:latin typeface="Cambria Math"/>
                        </a:rPr>
                        <m:t>: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latin typeface="Cambria Math"/>
                          <a:ea typeface="Cambria Math"/>
                        </a:rPr>
                        <m:t>ρ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356360"/>
                <a:ext cx="331236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ravokotnik 8"/>
              <p:cNvSpPr/>
              <p:nvPr/>
            </p:nvSpPr>
            <p:spPr>
              <a:xfrm>
                <a:off x="3753947" y="5013176"/>
                <a:ext cx="1440160" cy="9031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sl-SI" sz="28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9" name="Pravoko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947" y="5013176"/>
                <a:ext cx="1440160" cy="9031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ravokotnik 9"/>
              <p:cNvSpPr/>
              <p:nvPr/>
            </p:nvSpPr>
            <p:spPr>
              <a:xfrm>
                <a:off x="3639209" y="5830214"/>
                <a:ext cx="3188467" cy="9561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sz="28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12500</m:t>
                          </m:r>
                        </m:num>
                        <m:den>
                          <m:r>
                            <a:rPr lang="sl-SI" sz="2800" b="0" i="1" smtClean="0">
                              <a:latin typeface="Cambria Math"/>
                            </a:rPr>
                            <m:t>19,3</m:t>
                          </m:r>
                        </m:den>
                      </m:f>
                      <m:r>
                        <a:rPr lang="sl-SI" sz="2800" b="0" i="1" smtClean="0">
                          <a:latin typeface="Cambria Math"/>
                        </a:rPr>
                        <m:t>       /</m:t>
                      </m:r>
                      <m:r>
                        <a:rPr lang="sl-SI" sz="2800" b="0" i="1" smtClean="0">
                          <a:latin typeface="Cambria Math"/>
                          <a:ea typeface="Cambria Math"/>
                        </a:rPr>
                        <m:t>∛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209" y="5830214"/>
                <a:ext cx="3188467" cy="9561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ravokotnik 10"/>
              <p:cNvSpPr/>
              <p:nvPr/>
            </p:nvSpPr>
            <p:spPr>
              <a:xfrm>
                <a:off x="6804248" y="2427633"/>
                <a:ext cx="2448272" cy="1365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𝑎</m:t>
                      </m:r>
                      <m:r>
                        <a:rPr lang="sl-SI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sl-SI" sz="2800" b="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sl-SI" sz="28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sl-SI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sz="2800" b="0" i="1" smtClean="0">
                                  <a:latin typeface="Cambria Math"/>
                                </a:rPr>
                                <m:t>12500</m:t>
                              </m:r>
                            </m:num>
                            <m:den>
                              <m:r>
                                <a:rPr lang="sl-SI" sz="2800" b="0" i="1" smtClean="0">
                                  <a:latin typeface="Cambria Math"/>
                                </a:rPr>
                                <m:t>19,3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1" name="Pravokotni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427633"/>
                <a:ext cx="2448272" cy="136537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ravokotnik 11"/>
              <p:cNvSpPr/>
              <p:nvPr/>
            </p:nvSpPr>
            <p:spPr>
              <a:xfrm>
                <a:off x="7092281" y="3790499"/>
                <a:ext cx="18722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2800" b="0" i="1" smtClean="0">
                          <a:latin typeface="Cambria Math"/>
                        </a:rPr>
                        <m:t>𝑎</m:t>
                      </m:r>
                      <m:r>
                        <a:rPr lang="sl-SI" sz="2800" b="0" i="1" smtClean="0">
                          <a:latin typeface="Cambria Math"/>
                        </a:rPr>
                        <m:t>=8,7 </m:t>
                      </m:r>
                      <m:r>
                        <a:rPr lang="sl-SI" sz="2800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sz="2800" dirty="0"/>
              </a:p>
            </p:txBody>
          </p:sp>
        </mc:Choice>
        <mc:Fallback xmlns="">
          <p:sp>
            <p:nvSpPr>
              <p:cNvPr id="12" name="Pravokotni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1" y="3790499"/>
                <a:ext cx="1872208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32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Geometrijska telesa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/>
              <a:t>Geometrijsko telo je strnjen del prostora, omejen s sklenjeno ploskvijo. </a:t>
            </a:r>
            <a:endParaRPr lang="sl-SI" dirty="0" smtClean="0"/>
          </a:p>
          <a:p>
            <a:r>
              <a:rPr lang="sl-SI" dirty="0" smtClean="0"/>
              <a:t>Če je geometrijsko telo omejeno s samimi ravnimi ploskvami, torej večkotniki, imenujemo tako telo oglato geometrijsko telo ali POLIEDER.</a:t>
            </a:r>
          </a:p>
        </p:txBody>
      </p:sp>
      <p:pic>
        <p:nvPicPr>
          <p:cNvPr id="1026" name="Picture 2" descr="Hexagonal Pyramid Geometric Shape Projection Of Dashed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933055"/>
            <a:ext cx="2281072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kozaeder - Wikipedija, prosta enciklopedi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3961386"/>
            <a:ext cx="223646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riangular prism geometric figure in black color Vector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16"/>
          <a:stretch/>
        </p:blipFill>
        <p:spPr bwMode="auto">
          <a:xfrm>
            <a:off x="6300192" y="3921155"/>
            <a:ext cx="2620224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6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/>
          <a:lstStyle/>
          <a:p>
            <a:r>
              <a:rPr lang="sl-SI" dirty="0"/>
              <a:t>Če je geometrijsko telo omejeno vsaj z eno krivo ploskvijo, imenujemo tako telo okroglo geometrijsko telo.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 descr="Definition of Cylinder | Type of Cylinder | Properties of Cylinde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220027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phere | Hemisphere | Properties of Sphere - Maths Ma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53519"/>
            <a:ext cx="3514725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Cone, figure, geometry, shape, solid figure, three-dimensional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056" name="Picture 8" descr="Lateral area of a right cone - Math Centr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67857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72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Površina in prostornina geometrijskega telesa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b="1" dirty="0"/>
              <a:t>Površina</a:t>
            </a:r>
            <a:r>
              <a:rPr lang="sl-SI" dirty="0"/>
              <a:t> poliedra je vsota ploščin vseh njegovih mejnih ploskev</a:t>
            </a:r>
            <a:r>
              <a:rPr lang="sl-SI" dirty="0" smtClean="0"/>
              <a:t>.</a:t>
            </a:r>
          </a:p>
          <a:p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sl-SI" b="1" dirty="0"/>
              <a:t>Prostornina</a:t>
            </a:r>
            <a:r>
              <a:rPr lang="sl-SI" dirty="0"/>
              <a:t> ali </a:t>
            </a:r>
            <a:r>
              <a:rPr lang="sl-SI" b="1" dirty="0"/>
              <a:t>volumen</a:t>
            </a:r>
            <a:r>
              <a:rPr lang="sl-SI" dirty="0"/>
              <a:t> telesa nam pove, koliko prostorninskih </a:t>
            </a:r>
            <a:r>
              <a:rPr lang="sl-SI" dirty="0" smtClean="0"/>
              <a:t>enot </a:t>
            </a:r>
            <a:r>
              <a:rPr lang="sl-SI" dirty="0"/>
              <a:t>potrebujemo, da dano telo povsem zapolnimo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https://www.youtube.com/watch?v=a8YLrKTer5M</a:t>
            </a:r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54718"/>
            <a:ext cx="2123306" cy="159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17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PRIZME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b="1" dirty="0"/>
              <a:t>Prizma</a:t>
            </a:r>
            <a:r>
              <a:rPr lang="sl-SI" dirty="0"/>
              <a:t> je polieder omejen z dvema osnovnima ploskvama in plaščem. Osnovni ploskvi sta skladna, vzporedna večkotnika. Plašč je sestavljen iz </a:t>
            </a:r>
            <a:r>
              <a:rPr lang="sl-SI" dirty="0" smtClean="0"/>
              <a:t>paralelogramov</a:t>
            </a:r>
            <a:r>
              <a:rPr lang="sl-SI" dirty="0"/>
              <a:t>, ki povezujejo obe osnovni ploskvi</a:t>
            </a:r>
            <a:r>
              <a:rPr lang="sl-SI" dirty="0" smtClean="0"/>
              <a:t>.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3356992"/>
            <a:ext cx="5688632" cy="28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98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Prizme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Prizma, ki ima za osnovno ploskev </a:t>
            </a:r>
            <a:r>
              <a:rPr lang="pl-PL" i="1" dirty="0"/>
              <a:t>n</a:t>
            </a:r>
            <a:r>
              <a:rPr lang="pl-PL" dirty="0"/>
              <a:t>-kotnik, je </a:t>
            </a:r>
            <a:r>
              <a:rPr lang="pl-PL" b="1" i="1" dirty="0"/>
              <a:t>n</a:t>
            </a:r>
            <a:r>
              <a:rPr lang="pl-PL" b="1" dirty="0"/>
              <a:t>-strana prizma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76513"/>
            <a:ext cx="15525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528888"/>
            <a:ext cx="14097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7" descr="Priz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9" descr="Prizm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49473"/>
            <a:ext cx="1584176" cy="1759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45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Prizme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b="1" dirty="0"/>
              <a:t>Pokončna prizma</a:t>
            </a:r>
            <a:r>
              <a:rPr lang="sl-SI" dirty="0"/>
              <a:t> ima vse stranske robove pravokotne na osnovno ploskev. Dolžina stranskega roba je v tem primeru enaka višini. Prizma, ki ni pokončna, je </a:t>
            </a:r>
            <a:r>
              <a:rPr lang="sl-SI" b="1" dirty="0"/>
              <a:t>poševna</a:t>
            </a:r>
            <a:r>
              <a:rPr lang="sl-SI" dirty="0" smtClean="0"/>
              <a:t>.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3356992"/>
            <a:ext cx="5688632" cy="28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51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Prizme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b="1" dirty="0"/>
              <a:t>Enakoroba prizma</a:t>
            </a:r>
            <a:r>
              <a:rPr lang="sl-SI" dirty="0"/>
              <a:t> ima vse robove enako dolge</a:t>
            </a:r>
            <a:r>
              <a:rPr lang="sl-SI" dirty="0" smtClean="0"/>
              <a:t>.</a:t>
            </a:r>
          </a:p>
          <a:p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r>
              <a:rPr lang="sl-SI" b="1" dirty="0"/>
              <a:t>Pravilna </a:t>
            </a:r>
            <a:r>
              <a:rPr lang="sl-SI" b="1" i="1" dirty="0"/>
              <a:t>n</a:t>
            </a:r>
            <a:r>
              <a:rPr lang="sl-SI" b="1" dirty="0"/>
              <a:t>-</a:t>
            </a:r>
            <a:r>
              <a:rPr lang="sl-SI" b="1" dirty="0" err="1"/>
              <a:t>strana</a:t>
            </a:r>
            <a:r>
              <a:rPr lang="sl-SI" b="1" dirty="0"/>
              <a:t> prizma</a:t>
            </a:r>
            <a:r>
              <a:rPr lang="sl-SI" dirty="0"/>
              <a:t> ima za osnovno ploskev pravilni </a:t>
            </a:r>
            <a:r>
              <a:rPr lang="sl-SI" i="1" dirty="0"/>
              <a:t>n</a:t>
            </a:r>
            <a:r>
              <a:rPr lang="sl-SI" dirty="0"/>
              <a:t>-kotnik in je pokončna.</a:t>
            </a:r>
          </a:p>
          <a:p>
            <a:pPr marL="0" indent="0">
              <a:buNone/>
            </a:pP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pic>
        <p:nvPicPr>
          <p:cNvPr id="6148" name="Picture 4" descr="Prizma :: OpenProf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32856"/>
            <a:ext cx="17335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09120"/>
            <a:ext cx="14097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46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Prostornina in površina prizme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Prostornina prizme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36912"/>
            <a:ext cx="2937550" cy="3239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7063288" y="494116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rgbClr val="FF0000"/>
                </a:solidFill>
              </a:rPr>
              <a:t>S</a:t>
            </a:r>
            <a:endParaRPr lang="sl-SI" sz="3200" dirty="0">
              <a:solidFill>
                <a:srgbClr val="FF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7048887" y="278092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>
                <a:solidFill>
                  <a:srgbClr val="FF0000"/>
                </a:solidFill>
              </a:rPr>
              <a:t>S</a:t>
            </a:r>
            <a:endParaRPr lang="sl-SI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2123728" y="3365703"/>
                <a:ext cx="244868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4400" b="0" i="1" smtClean="0">
                          <a:latin typeface="Cambria Math"/>
                        </a:rPr>
                        <m:t>𝑉</m:t>
                      </m:r>
                      <m:r>
                        <a:rPr lang="sl-SI" sz="4400" b="0" i="1" smtClean="0">
                          <a:latin typeface="Cambria Math"/>
                        </a:rPr>
                        <m:t>=</m:t>
                      </m:r>
                      <m:r>
                        <a:rPr lang="sl-SI" sz="4400" b="0" i="1" smtClean="0">
                          <a:latin typeface="Cambria Math"/>
                        </a:rPr>
                        <m:t>𝑆</m:t>
                      </m:r>
                      <m:r>
                        <a:rPr lang="sl-SI" sz="4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sz="4400" b="0" i="1" smtClean="0">
                          <a:latin typeface="Cambria Math"/>
                          <a:ea typeface="Cambria Math"/>
                        </a:rPr>
                        <m:t>𝑣</m:t>
                      </m:r>
                    </m:oMath>
                  </m:oMathPara>
                </a14:m>
                <a:endParaRPr lang="sl-SI" sz="4400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365703"/>
                <a:ext cx="2448684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970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288</TotalTime>
  <Words>900</Words>
  <Application>Microsoft Office PowerPoint</Application>
  <PresentationFormat>Diaprojekcija na zaslonu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0" baseType="lpstr">
      <vt:lpstr>Mestno</vt:lpstr>
      <vt:lpstr>GEOMETRIJA V PROSTORU</vt:lpstr>
      <vt:lpstr>Geometrijska telesa</vt:lpstr>
      <vt:lpstr>PowerPointova predstavitev</vt:lpstr>
      <vt:lpstr>Površina in prostornina geometrijskega telesa</vt:lpstr>
      <vt:lpstr>PRIZME</vt:lpstr>
      <vt:lpstr>Prizme</vt:lpstr>
      <vt:lpstr>Prizme</vt:lpstr>
      <vt:lpstr>Prizme</vt:lpstr>
      <vt:lpstr>Prostornina in površina prizme</vt:lpstr>
      <vt:lpstr>Prostornina in površina prizme</vt:lpstr>
      <vt:lpstr>Kocka</vt:lpstr>
      <vt:lpstr>Kvader</vt:lpstr>
      <vt:lpstr>Pravilna tristrana prizma</vt:lpstr>
      <vt:lpstr>Pravilna šeststrana prizma</vt:lpstr>
      <vt:lpstr>Pretvorbe</vt:lpstr>
      <vt:lpstr>Naloga1</vt:lpstr>
      <vt:lpstr>Naloga 2</vt:lpstr>
      <vt:lpstr>Naloga 3</vt:lpstr>
      <vt:lpstr>Naloga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GEOMETRIJA V PROSTORU</dc:title>
  <dc:creator>Mateja Jakob</dc:creator>
  <cp:lastModifiedBy>Mateja Jakob</cp:lastModifiedBy>
  <cp:revision>23</cp:revision>
  <dcterms:created xsi:type="dcterms:W3CDTF">2020-03-29T20:29:35Z</dcterms:created>
  <dcterms:modified xsi:type="dcterms:W3CDTF">2020-03-30T10:20:35Z</dcterms:modified>
</cp:coreProperties>
</file>