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F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7061B0-595D-4271-8B3B-5D01A9285D7A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9784B3-D3B5-469B-AA0F-0773CDC51B0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16.gif"/><Relationship Id="rId7" Type="http://schemas.openxmlformats.org/officeDocument/2006/relationships/image" Target="../media/image7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3" Type="http://schemas.openxmlformats.org/officeDocument/2006/relationships/image" Target="../media/image16.gif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91.png"/><Relationship Id="rId2" Type="http://schemas.openxmlformats.org/officeDocument/2006/relationships/image" Target="../media/image77.gif"/><Relationship Id="rId16" Type="http://schemas.openxmlformats.org/officeDocument/2006/relationships/image" Target="../media/image9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8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18" Type="http://schemas.openxmlformats.org/officeDocument/2006/relationships/image" Target="../media/image108.png"/><Relationship Id="rId3" Type="http://schemas.openxmlformats.org/officeDocument/2006/relationships/image" Target="../media/image16.gif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17" Type="http://schemas.openxmlformats.org/officeDocument/2006/relationships/image" Target="../media/image107.png"/><Relationship Id="rId2" Type="http://schemas.openxmlformats.org/officeDocument/2006/relationships/image" Target="../media/image93.png"/><Relationship Id="rId16" Type="http://schemas.openxmlformats.org/officeDocument/2006/relationships/image" Target="../media/image10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5" Type="http://schemas.openxmlformats.org/officeDocument/2006/relationships/image" Target="../media/image10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0dCOgMi7IM" TargetMode="External"/><Relationship Id="rId4" Type="http://schemas.openxmlformats.org/officeDocument/2006/relationships/hyperlink" Target="https://www.youtube.com/watch?v=OUDjY6vJ8p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GEOMETRIJA V PROSTORU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PIRAMIDA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045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PRAVILNA 6-STRANA PIRAMIDA</a:t>
            </a:r>
            <a:endParaRPr lang="sl-SI" sz="3200" dirty="0"/>
          </a:p>
        </p:txBody>
      </p:sp>
      <p:sp>
        <p:nvSpPr>
          <p:cNvPr id="3" name="AutoShape 2" descr="prav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" name="AutoShape 4" descr="prav6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14668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7048"/>
            <a:ext cx="1428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37048"/>
            <a:ext cx="13811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753845" y="4725144"/>
            <a:ext cx="767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Pravilna 6-</a:t>
            </a:r>
            <a:r>
              <a:rPr lang="sl-SI" dirty="0" err="1" smtClean="0"/>
              <a:t>strana</a:t>
            </a:r>
            <a:r>
              <a:rPr lang="sl-SI" dirty="0" smtClean="0"/>
              <a:t> piramida je oglato geometrijsko telo, ki je sestavljeno iz </a:t>
            </a:r>
          </a:p>
          <a:p>
            <a:r>
              <a:rPr lang="sl-SI" dirty="0" smtClean="0"/>
              <a:t>pravilnega 6-kotnika in šesti enakokrakih trikotnikov.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3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484" y="332656"/>
            <a:ext cx="2362789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Mreža piram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658" y="3501008"/>
            <a:ext cx="296261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683568" y="928628"/>
                <a:ext cx="1785682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𝑃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r>
                        <a:rPr lang="sl-SI" sz="2400" b="0" i="1" smtClean="0">
                          <a:latin typeface="Cambria Math"/>
                        </a:rPr>
                        <m:t>𝑆</m:t>
                      </m:r>
                      <m:r>
                        <a:rPr lang="sl-SI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2400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28628"/>
                <a:ext cx="1785682" cy="490199"/>
              </a:xfrm>
              <a:prstGeom prst="rect">
                <a:avLst/>
              </a:prstGeom>
              <a:blipFill rotWithShape="1">
                <a:blip r:embed="rId4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683568" y="1779623"/>
                <a:ext cx="3374322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𝑃</m:t>
                      </m:r>
                      <m:r>
                        <a:rPr lang="sl-SI" sz="2400" b="0" i="1" smtClean="0">
                          <a:latin typeface="Cambria Math"/>
                        </a:rPr>
                        <m:t>=6∙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sl-SI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sz="2400" b="0" i="1" smtClean="0">
                          <a:latin typeface="Cambria Math"/>
                        </a:rPr>
                        <m:t>+6</m:t>
                      </m:r>
                      <m:r>
                        <a:rPr lang="sl-SI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9623"/>
                <a:ext cx="3374322" cy="8669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683568" y="3146372"/>
                <a:ext cx="2855269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1" i="1" smtClean="0">
                              <a:latin typeface="Cambria Math"/>
                            </a:rPr>
                            <m:t>𝟑</m:t>
                          </m:r>
                          <m:rad>
                            <m:radPr>
                              <m:degHide m:val="on"/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sSup>
                            <m:sSupPr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sl-SI" sz="2400" b="1" i="1" smtClean="0">
                          <a:latin typeface="Cambria Math"/>
                        </a:rPr>
                        <m:t>+</m:t>
                      </m:r>
                      <m:r>
                        <a:rPr lang="sl-SI" sz="2400" b="1" i="1" smtClean="0">
                          <a:latin typeface="Cambria Math"/>
                        </a:rPr>
                        <m:t>𝟑</m:t>
                      </m:r>
                      <m:r>
                        <a:rPr lang="sl-SI" sz="2400" b="1" i="1" smtClean="0">
                          <a:latin typeface="Cambria Math"/>
                        </a:rPr>
                        <m:t>𝒂</m:t>
                      </m:r>
                      <m:sSub>
                        <m:sSub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l-SI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146372"/>
                <a:ext cx="2855269" cy="8669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30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80728"/>
            <a:ext cx="2605261" cy="393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PoljeZBesedilom 1"/>
              <p:cNvSpPr txBox="1"/>
              <p:nvPr/>
            </p:nvSpPr>
            <p:spPr>
              <a:xfrm>
                <a:off x="1043608" y="789179"/>
                <a:ext cx="1203150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𝑉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0" i="1" smtClean="0">
                              <a:latin typeface="Cambria Math"/>
                            </a:rPr>
                            <m:t>𝑆𝑣</m:t>
                          </m:r>
                        </m:num>
                        <m:den>
                          <m:r>
                            <a:rPr lang="sl-SI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2" name="PoljeZBesedilom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789179"/>
                <a:ext cx="1203150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1043608" y="1727580"/>
                <a:ext cx="2327560" cy="1108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𝑉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sl-SI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l-SI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l-SI" sz="24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sl-SI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ad>
                                <m:radPr>
                                  <m:degHide m:val="on"/>
                                  <m:ctrlPr>
                                    <a:rPr lang="sl-SI" sz="24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sl-SI" sz="24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727580"/>
                <a:ext cx="2327560" cy="11085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1043608" y="2996952"/>
                <a:ext cx="2115387" cy="1108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𝑉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l-SI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sz="2400" b="0" i="1" smtClean="0">
                                  <a:latin typeface="Cambria Math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sl-SI" sz="24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  <m:sSup>
                                <m:sSupPr>
                                  <m:ctrlPr>
                                    <a:rPr lang="sl-SI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l-SI" sz="24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sl-SI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sl-SI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996952"/>
                <a:ext cx="2115387" cy="11085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1043608" y="4281079"/>
                <a:ext cx="1903213" cy="869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𝑉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sl-SI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sSup>
                            <m:sSupPr>
                              <m:ctrlPr>
                                <a:rPr lang="sl-SI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sz="2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281079"/>
                <a:ext cx="1903213" cy="8693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1043608" y="5589240"/>
                <a:ext cx="1771126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𝑽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sSup>
                            <m:sSupPr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589240"/>
                <a:ext cx="1771126" cy="8669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12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V pravilni štiristrani piramidi meri višina 56 cm in stranska višina 65 cm. Izračunaj osnovni rob piramide.</a:t>
            </a:r>
            <a:endParaRPr lang="sl-SI" sz="3200" dirty="0"/>
          </a:p>
        </p:txBody>
      </p:sp>
      <p:pic>
        <p:nvPicPr>
          <p:cNvPr id="3" name="Picture 2" descr="Pi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0888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827584" y="2420888"/>
                <a:ext cx="13800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𝑣</m:t>
                      </m:r>
                      <m:r>
                        <a:rPr lang="sl-SI" b="0" i="1" smtClean="0">
                          <a:latin typeface="Cambria Math"/>
                        </a:rPr>
                        <m:t>=56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=65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20888"/>
                <a:ext cx="1380058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899592" y="3654219"/>
                <a:ext cx="190635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654219"/>
                <a:ext cx="1906356" cy="6306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899592" y="4509120"/>
                <a:ext cx="2071528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𝟔𝟓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𝟓𝟔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509120"/>
                <a:ext cx="2071528" cy="6306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899592" y="5517232"/>
                <a:ext cx="2071529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𝟔𝟓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𝟓𝟔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17232"/>
                <a:ext cx="2071529" cy="6306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4067944" y="3640754"/>
                <a:ext cx="2135777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𝟏𝟎𝟖𝟗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     /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640754"/>
                <a:ext cx="2135777" cy="6306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4067944" y="4619131"/>
                <a:ext cx="1389419" cy="568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𝟏𝟎𝟖𝟗</m:t>
                          </m:r>
                        </m:e>
                      </m:rad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619131"/>
                <a:ext cx="1389419" cy="56887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4067944" y="5582956"/>
                <a:ext cx="962123" cy="568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𝟑𝟑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582956"/>
                <a:ext cx="962123" cy="56887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PoljeZBesedilom 12"/>
              <p:cNvSpPr txBox="1"/>
              <p:nvPr/>
            </p:nvSpPr>
            <p:spPr>
              <a:xfrm>
                <a:off x="6804247" y="4718902"/>
                <a:ext cx="13452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𝟔𝟔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𝒄𝒎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sl-SI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7" y="4718902"/>
                <a:ext cx="134524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3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>
                <a:solidFill>
                  <a:srgbClr val="4E5B6F"/>
                </a:solidFill>
              </a:rPr>
              <a:t>V pravilni štiristrani piramidi meri </a:t>
            </a:r>
            <a:r>
              <a:rPr lang="sl-SI" sz="3200" dirty="0" smtClean="0">
                <a:solidFill>
                  <a:srgbClr val="4E5B6F"/>
                </a:solidFill>
              </a:rPr>
              <a:t>stranski rob 61 </a:t>
            </a:r>
            <a:r>
              <a:rPr lang="sl-SI" sz="3200" dirty="0">
                <a:solidFill>
                  <a:srgbClr val="4E5B6F"/>
                </a:solidFill>
              </a:rPr>
              <a:t>cm in </a:t>
            </a:r>
            <a:r>
              <a:rPr lang="sl-SI" sz="3200" dirty="0" smtClean="0">
                <a:solidFill>
                  <a:srgbClr val="4E5B6F"/>
                </a:solidFill>
              </a:rPr>
              <a:t>diagonala osnovne ploskve 22 </a:t>
            </a:r>
            <a:r>
              <a:rPr lang="sl-SI" sz="3200" dirty="0">
                <a:solidFill>
                  <a:srgbClr val="4E5B6F"/>
                </a:solidFill>
              </a:rPr>
              <a:t>cm. Izračunaj </a:t>
            </a:r>
            <a:r>
              <a:rPr lang="sl-SI" sz="3200" dirty="0" smtClean="0">
                <a:solidFill>
                  <a:srgbClr val="4E5B6F"/>
                </a:solidFill>
              </a:rPr>
              <a:t>višino piramide</a:t>
            </a:r>
            <a:r>
              <a:rPr lang="sl-SI" sz="3200" dirty="0">
                <a:solidFill>
                  <a:srgbClr val="4E5B6F"/>
                </a:solidFill>
              </a:rPr>
              <a:t>.</a:t>
            </a:r>
            <a:endParaRPr lang="sl-SI" dirty="0"/>
          </a:p>
        </p:txBody>
      </p:sp>
      <p:pic>
        <p:nvPicPr>
          <p:cNvPr id="5" name="Picture 2" descr="Pi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0888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611560" y="2204864"/>
                <a:ext cx="12443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𝑠</m:t>
                      </m:r>
                      <m:r>
                        <a:rPr lang="sl-SI" b="0" i="1" smtClean="0">
                          <a:latin typeface="Cambria Math"/>
                        </a:rPr>
                        <m:t>=61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𝑑</m:t>
                      </m:r>
                      <m:r>
                        <a:rPr lang="sl-SI" b="0" i="1" smtClean="0">
                          <a:latin typeface="Cambria Math"/>
                        </a:rPr>
                        <m:t>=22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04864"/>
                <a:ext cx="1244315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611560" y="3404377"/>
                <a:ext cx="180350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𝒅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04377"/>
                <a:ext cx="1803507" cy="7693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611560" y="4344939"/>
                <a:ext cx="2105192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𝟔𝟏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𝟐𝟐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344939"/>
                <a:ext cx="2105192" cy="7764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611560" y="5373216"/>
                <a:ext cx="2105192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𝟔𝟏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𝟐𝟐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373216"/>
                <a:ext cx="2105192" cy="7764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3563888" y="3404377"/>
                <a:ext cx="134357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𝟑𝟔𝟎𝟎</m:t>
                      </m:r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3404377"/>
                <a:ext cx="1343573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3563888" y="4437112"/>
                <a:ext cx="1340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𝟔𝟎</m:t>
                      </m:r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sl-SI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437112"/>
                <a:ext cx="134043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5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sl-SI" sz="3200" dirty="0" smtClean="0"/>
              <a:t>Izračunaj površino in prostornino pravilne štiristrane piramide, če meri osnovni rob 12dm in višina 8 </a:t>
            </a:r>
            <a:r>
              <a:rPr lang="sl-SI" sz="3200" dirty="0" err="1" smtClean="0"/>
              <a:t>dm</a:t>
            </a:r>
            <a:r>
              <a:rPr lang="sl-SI" sz="3200" dirty="0" smtClean="0"/>
              <a:t>.</a:t>
            </a:r>
            <a:endParaRPr lang="sl-SI" sz="3200" dirty="0"/>
          </a:p>
        </p:txBody>
      </p:sp>
      <p:pic>
        <p:nvPicPr>
          <p:cNvPr id="3" name="Picture 2" descr="Pi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0888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611560" y="2420888"/>
                <a:ext cx="2284472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sz="2400" b="1" i="1" smtClean="0">
                          <a:latin typeface="Cambria Math"/>
                        </a:rPr>
                        <m:t>+</m:t>
                      </m:r>
                      <m:r>
                        <a:rPr lang="sl-SI" sz="2400" b="1" i="1" smtClean="0">
                          <a:latin typeface="Cambria Math"/>
                        </a:rPr>
                        <m:t>𝟐</m:t>
                      </m:r>
                      <m:r>
                        <a:rPr lang="sl-SI" sz="2400" b="1" i="1" smtClean="0">
                          <a:latin typeface="Cambria Math"/>
                        </a:rPr>
                        <m:t>𝒂</m:t>
                      </m:r>
                      <m:sSub>
                        <m:sSub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l-SI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20888"/>
                <a:ext cx="2284472" cy="470000"/>
              </a:xfrm>
              <a:prstGeom prst="rect">
                <a:avLst/>
              </a:prstGeom>
              <a:blipFill rotWithShape="1">
                <a:blip r:embed="rId3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611560" y="3147913"/>
                <a:ext cx="3064685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𝟏𝟐</m:t>
                          </m:r>
                        </m:e>
                        <m:sup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sz="2400" b="1" i="1" smtClean="0">
                          <a:latin typeface="Cambria Math"/>
                        </a:rPr>
                        <m:t>+</m:t>
                      </m:r>
                      <m:r>
                        <a:rPr lang="sl-SI" sz="2400" b="1" i="1" smtClean="0">
                          <a:latin typeface="Cambria Math"/>
                        </a:rPr>
                        <m:t>𝟐</m:t>
                      </m:r>
                      <m:r>
                        <a:rPr lang="sl-SI" sz="2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400" b="1" i="1" smtClean="0">
                          <a:latin typeface="Cambria Math"/>
                        </a:rPr>
                        <m:t>𝟏𝟐</m:t>
                      </m:r>
                      <m:r>
                        <a:rPr lang="sl-SI" sz="2400" b="1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l-SI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47913"/>
                <a:ext cx="3064685" cy="470000"/>
              </a:xfrm>
              <a:prstGeom prst="rect">
                <a:avLst/>
              </a:prstGeom>
              <a:blipFill rotWithShape="1">
                <a:blip r:embed="rId4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4067944" y="2420888"/>
                <a:ext cx="190635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20888"/>
                <a:ext cx="1906356" cy="6306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4067944" y="3147913"/>
                <a:ext cx="1967333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𝟏𝟐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147913"/>
                <a:ext cx="1967333" cy="7764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4067944" y="3924344"/>
                <a:ext cx="131625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924344"/>
                <a:ext cx="1316258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4067944" y="4529605"/>
                <a:ext cx="1537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𝟏𝟎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𝒅𝒎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29605"/>
                <a:ext cx="153753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5713260" y="4565741"/>
                <a:ext cx="1384673" cy="842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𝑽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260" y="4565741"/>
                <a:ext cx="1384673" cy="8428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5713260" y="5517231"/>
                <a:ext cx="3426836" cy="842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𝑽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𝟏𝟐</m:t>
                              </m:r>
                            </m:e>
                            <m:sup>
                              <m:r>
                                <a:rPr lang="sl-SI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sl-SI" sz="24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sz="24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r>
                        <a:rPr lang="sl-SI" sz="2400" b="1" i="1" smtClean="0">
                          <a:latin typeface="Cambria Math"/>
                        </a:rPr>
                        <m:t>𝟑𝟖𝟒</m:t>
                      </m:r>
                      <m:r>
                        <a:rPr lang="sl-SI" sz="2400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𝒅𝒎</m:t>
                          </m:r>
                        </m:e>
                        <m:sup>
                          <m:r>
                            <a:rPr lang="sl-SI" sz="24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260" y="5517231"/>
                <a:ext cx="3426836" cy="8428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PoljeZBesedilom 12"/>
              <p:cNvSpPr txBox="1"/>
              <p:nvPr/>
            </p:nvSpPr>
            <p:spPr>
              <a:xfrm>
                <a:off x="611560" y="3770313"/>
                <a:ext cx="3101618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𝟏𝟐</m:t>
                          </m:r>
                        </m:e>
                        <m:sup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sz="2400" b="1" i="1" smtClean="0">
                          <a:latin typeface="Cambria Math"/>
                        </a:rPr>
                        <m:t>+</m:t>
                      </m:r>
                      <m:r>
                        <a:rPr lang="sl-SI" sz="2400" b="1" i="1" smtClean="0">
                          <a:latin typeface="Cambria Math"/>
                        </a:rPr>
                        <m:t>𝟐</m:t>
                      </m:r>
                      <m:r>
                        <a:rPr lang="sl-SI" sz="2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400" b="1" i="1" smtClean="0">
                          <a:latin typeface="Cambria Math"/>
                        </a:rPr>
                        <m:t>𝟏𝟐</m:t>
                      </m:r>
                      <m:r>
                        <a:rPr lang="sl-SI" sz="2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400" b="1" i="1" smtClean="0">
                          <a:latin typeface="Cambria Math"/>
                          <a:ea typeface="Cambria Math"/>
                        </a:rPr>
                        <m:t>𝟏𝟎</m:t>
                      </m:r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70313"/>
                <a:ext cx="3101618" cy="4700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PoljeZBesedilom 13"/>
              <p:cNvSpPr txBox="1"/>
              <p:nvPr/>
            </p:nvSpPr>
            <p:spPr>
              <a:xfrm>
                <a:off x="611560" y="4479271"/>
                <a:ext cx="2192588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r>
                        <a:rPr lang="sl-SI" sz="2400" b="1" i="1" smtClean="0">
                          <a:latin typeface="Cambria Math"/>
                        </a:rPr>
                        <m:t>𝟑𝟖𝟒</m:t>
                      </m:r>
                      <m:r>
                        <a:rPr lang="sl-SI" sz="2400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𝒅𝒎</m:t>
                          </m:r>
                        </m:e>
                        <m:sup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sz="2400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79271"/>
                <a:ext cx="2192588" cy="4700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97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sl-SI" sz="3200" dirty="0" smtClean="0"/>
              <a:t>Pravilna štiristrana piramida ima osnovni rob 1dm, stranski pa 13 cm. Izračunaj plašč piramide.</a:t>
            </a:r>
            <a:endParaRPr lang="sl-SI" sz="3200" dirty="0"/>
          </a:p>
        </p:txBody>
      </p:sp>
      <p:pic>
        <p:nvPicPr>
          <p:cNvPr id="13314" name="Picture 2" descr="Pravilna 4-strana pi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03579"/>
            <a:ext cx="2500114" cy="24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iram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384" y="4653136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827584" y="2492896"/>
                <a:ext cx="1483098" cy="56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=4</m:t>
                      </m:r>
                      <m:r>
                        <a:rPr lang="sl-SI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92896"/>
                <a:ext cx="1483098" cy="5653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2987824" y="2492896"/>
                <a:ext cx="1883914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492896"/>
                <a:ext cx="1883914" cy="6306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2987824" y="3393577"/>
                <a:ext cx="2215735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𝟏𝟑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393577"/>
                <a:ext cx="2215735" cy="7764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2987824" y="4277584"/>
                <a:ext cx="181306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𝟏𝟑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277584"/>
                <a:ext cx="1813060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2987824" y="4673144"/>
                <a:ext cx="131625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𝟏𝟒𝟒</m:t>
                      </m:r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673144"/>
                <a:ext cx="1316258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2987824" y="5242782"/>
                <a:ext cx="1266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12 cm</a:t>
                </a:r>
                <a14:m>
                  <m:oMath xmlns:m="http://schemas.openxmlformats.org/officeDocument/2006/math">
                    <m:r>
                      <a:rPr lang="sl-SI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sl-SI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sl-SI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242782"/>
                <a:ext cx="1266629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3846" t="-8197" b="-2459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827584" y="3499118"/>
                <a:ext cx="179767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=4</m:t>
                      </m:r>
                      <m:r>
                        <a:rPr lang="sl-SI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10∙12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499118"/>
                <a:ext cx="1797672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826975" y="4380808"/>
                <a:ext cx="1682960" cy="396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=240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75" y="4380808"/>
                <a:ext cx="1682960" cy="396262"/>
              </a:xfrm>
              <a:prstGeom prst="rect">
                <a:avLst/>
              </a:prstGeom>
              <a:blipFill rotWithShape="1"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25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pPr algn="l"/>
            <a:r>
              <a:rPr lang="sl-SI" sz="2400" dirty="0" smtClean="0"/>
              <a:t>Osnovna ploskev štiristrane piramide je kvadrat s stranico 25 cm. Izračunaj površino in prostornino piramide, če je kot med osnovnim in stranskim robom 65°.</a:t>
            </a:r>
            <a:endParaRPr lang="sl-SI" sz="2400" dirty="0"/>
          </a:p>
        </p:txBody>
      </p:sp>
      <p:pic>
        <p:nvPicPr>
          <p:cNvPr id="16386" name="Picture 2" descr="Calculate measurements/angles for pyramids | Pyramids, Geometr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201" y="1814686"/>
            <a:ext cx="27051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ipsa 2"/>
          <p:cNvSpPr/>
          <p:nvPr/>
        </p:nvSpPr>
        <p:spPr>
          <a:xfrm>
            <a:off x="6687481" y="3728577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ln w="57150">
                <a:solidFill>
                  <a:srgbClr val="FF0000"/>
                </a:solidFill>
              </a:ln>
            </a:endParaRPr>
          </a:p>
        </p:txBody>
      </p:sp>
      <p:pic>
        <p:nvPicPr>
          <p:cNvPr id="5" name="Picture 2" descr="Piram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343" y="4653136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225530" y="2060848"/>
                <a:ext cx="1492140" cy="7628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</a:rPr>
                            <m:t>65°=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0" y="2060848"/>
                <a:ext cx="1492140" cy="7628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225530" y="2819817"/>
                <a:ext cx="1677062" cy="5964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</a:rPr>
                            <m:t>65°=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12,5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0" y="2819817"/>
                <a:ext cx="1677062" cy="5964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225530" y="3416701"/>
                <a:ext cx="20621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sl-SI" b="0" i="0" smtClean="0">
                              <a:latin typeface="Cambria Math"/>
                            </a:rPr>
                            <m:t>12,5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</a:rPr>
                            <m:t>65°=</m:t>
                          </m:r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0" y="3416701"/>
                <a:ext cx="206216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225530" y="3852348"/>
                <a:ext cx="15563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26,8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0" y="3852348"/>
                <a:ext cx="155638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2898601" y="2207267"/>
                <a:ext cx="176028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𝑷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latin typeface="Cambria Math"/>
                        </a:rPr>
                        <m:t>𝟐</m:t>
                      </m:r>
                      <m:r>
                        <a:rPr lang="sl-SI" b="1" i="1" smtClean="0">
                          <a:latin typeface="Cambria Math"/>
                        </a:rPr>
                        <m:t>𝒂</m:t>
                      </m:r>
                      <m:sSub>
                        <m:sSub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l-SI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01" y="2207267"/>
                <a:ext cx="1760289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2898601" y="2636327"/>
                <a:ext cx="259872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𝑷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𝟐𝟓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latin typeface="Cambria Math"/>
                        </a:rPr>
                        <m:t>𝟐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𝟐𝟔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sl-SI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01" y="2636327"/>
                <a:ext cx="2598725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2893600" y="3046135"/>
                <a:ext cx="174753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𝑷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𝟏𝟗𝟔𝟓</m:t>
                      </m:r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𝒄𝒎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600" y="3046135"/>
                <a:ext cx="1747530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PoljeZBesedilom 13"/>
              <p:cNvSpPr txBox="1"/>
              <p:nvPr/>
            </p:nvSpPr>
            <p:spPr>
              <a:xfrm>
                <a:off x="225530" y="4653136"/>
                <a:ext cx="190635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0" y="4653136"/>
                <a:ext cx="1906356" cy="63062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PoljeZBesedilom 14"/>
              <p:cNvSpPr txBox="1"/>
              <p:nvPr/>
            </p:nvSpPr>
            <p:spPr>
              <a:xfrm>
                <a:off x="225530" y="5299850"/>
                <a:ext cx="2329612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𝟐𝟔</m:t>
                          </m:r>
                          <m:r>
                            <a:rPr lang="sl-SI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𝟐𝟓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0" y="5299850"/>
                <a:ext cx="2329612" cy="7764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PoljeZBesedilom 15"/>
              <p:cNvSpPr txBox="1"/>
              <p:nvPr/>
            </p:nvSpPr>
            <p:spPr>
              <a:xfrm>
                <a:off x="285867" y="6076281"/>
                <a:ext cx="228921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𝟐𝟔</m:t>
                          </m:r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𝟖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𝟏𝟐</m:t>
                          </m:r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67" y="6076281"/>
                <a:ext cx="2289216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PoljeZBesedilom 16"/>
              <p:cNvSpPr txBox="1"/>
              <p:nvPr/>
            </p:nvSpPr>
            <p:spPr>
              <a:xfrm>
                <a:off x="2575083" y="4642977"/>
                <a:ext cx="120571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𝟓𝟔𝟐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083" y="4642977"/>
                <a:ext cx="1205715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PoljeZBesedilom 17"/>
              <p:cNvSpPr txBox="1"/>
              <p:nvPr/>
            </p:nvSpPr>
            <p:spPr>
              <a:xfrm>
                <a:off x="2591986" y="5061991"/>
                <a:ext cx="1564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𝟐𝟑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,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𝟕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𝒄𝒎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𝒗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986" y="5061991"/>
                <a:ext cx="156485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ravokotnik 8"/>
              <p:cNvSpPr/>
              <p:nvPr/>
            </p:nvSpPr>
            <p:spPr>
              <a:xfrm>
                <a:off x="4659701" y="3566501"/>
                <a:ext cx="1083886" cy="655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sl-SI" b="1" i="1" smtClean="0"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701" y="3566501"/>
                <a:ext cx="1083886" cy="65517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Pravokotnik 18"/>
              <p:cNvSpPr/>
              <p:nvPr/>
            </p:nvSpPr>
            <p:spPr>
              <a:xfrm>
                <a:off x="4654450" y="4226405"/>
                <a:ext cx="1739515" cy="655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𝟐𝟓</m:t>
                              </m:r>
                            </m:e>
                            <m:sup>
                              <m:r>
                                <a:rPr lang="sl-SI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sl-SI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𝟐𝟑</m:t>
                          </m:r>
                          <m:r>
                            <a:rPr lang="sl-SI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sl-SI" b="1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num>
                        <m:den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19" name="Pravokotni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450" y="4226405"/>
                <a:ext cx="1739515" cy="65517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PoljeZBesedilom 19"/>
              <p:cNvSpPr txBox="1"/>
              <p:nvPr/>
            </p:nvSpPr>
            <p:spPr>
              <a:xfrm>
                <a:off x="4641130" y="5012205"/>
                <a:ext cx="2016834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𝟑𝟗𝟑𝟕</m:t>
                      </m:r>
                      <m:r>
                        <a:rPr lang="sl-SI" b="1" i="1" smtClean="0">
                          <a:latin typeface="Cambria Math"/>
                        </a:rPr>
                        <m:t>,</m:t>
                      </m:r>
                      <m:r>
                        <a:rPr lang="sl-SI" b="1" i="1" smtClean="0">
                          <a:latin typeface="Cambria Math"/>
                        </a:rPr>
                        <m:t>𝟓</m:t>
                      </m:r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𝒄𝒎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20" name="PoljeZBesedilom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130" y="5012205"/>
                <a:ext cx="2016834" cy="6699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6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/>
      <p:bldP spid="6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9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l-SI" sz="2800" dirty="0" smtClean="0"/>
                  <a:t>Pravilna štiristrana 10 m visoka piramida ima prostornino 4320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sl-SI" sz="2800" dirty="0" smtClean="0"/>
                  <a:t>. Izračunaj njeno površino.</a:t>
                </a:r>
                <a:endParaRPr lang="sl-SI" sz="2800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93" t="-581" r="-393" b="-1162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Piram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32856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1907704" y="2267744"/>
                <a:ext cx="1761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+2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267744"/>
                <a:ext cx="176118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107504" y="2267744"/>
                <a:ext cx="1564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=4320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267744"/>
                <a:ext cx="156485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4618856" y="2179914"/>
                <a:ext cx="10683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856" y="2179914"/>
                <a:ext cx="1068306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4615417" y="2826245"/>
                <a:ext cx="1965474" cy="524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b="0" dirty="0" smtClean="0"/>
                  <a:t>4320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∙10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     /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∙3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417" y="2826245"/>
                <a:ext cx="1965474" cy="524118"/>
              </a:xfrm>
              <a:prstGeom prst="rect">
                <a:avLst/>
              </a:prstGeom>
              <a:blipFill rotWithShape="1">
                <a:blip r:embed="rId7"/>
                <a:stretch>
                  <a:fillRect l="-2477" b="-814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4622644" y="3356940"/>
                <a:ext cx="2003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4320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∙3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∙10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644" y="3356940"/>
                <a:ext cx="200324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4618856" y="3872241"/>
                <a:ext cx="2517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12960=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∙10    /:10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856" y="3872241"/>
                <a:ext cx="251780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4622644" y="4289009"/>
                <a:ext cx="1297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1296=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644" y="4289009"/>
                <a:ext cx="129791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4618856" y="4717799"/>
                <a:ext cx="1183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36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856" y="4717799"/>
                <a:ext cx="1183337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PoljeZBesedilom 12"/>
              <p:cNvSpPr txBox="1"/>
              <p:nvPr/>
            </p:nvSpPr>
            <p:spPr>
              <a:xfrm>
                <a:off x="199025" y="4437112"/>
                <a:ext cx="190635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25" y="4437112"/>
                <a:ext cx="1906356" cy="63062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PoljeZBesedilom 13"/>
              <p:cNvSpPr txBox="1"/>
              <p:nvPr/>
            </p:nvSpPr>
            <p:spPr>
              <a:xfrm>
                <a:off x="194833" y="5087131"/>
                <a:ext cx="2215735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𝟑𝟔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33" y="5087131"/>
                <a:ext cx="2215735" cy="7764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PoljeZBesedilom 14"/>
              <p:cNvSpPr txBox="1"/>
              <p:nvPr/>
            </p:nvSpPr>
            <p:spPr>
              <a:xfrm>
                <a:off x="107504" y="2747884"/>
                <a:ext cx="11299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𝑣</m:t>
                      </m:r>
                      <m:r>
                        <a:rPr lang="sl-SI" b="0" i="1" smtClean="0">
                          <a:latin typeface="Cambria Math"/>
                        </a:rPr>
                        <m:t>=10</m:t>
                      </m:r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47884"/>
                <a:ext cx="1129925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PoljeZBesedilom 15"/>
              <p:cNvSpPr txBox="1"/>
              <p:nvPr/>
            </p:nvSpPr>
            <p:spPr>
              <a:xfrm>
                <a:off x="216537" y="5805264"/>
                <a:ext cx="131625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𝟒𝟐𝟒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7" y="5805264"/>
                <a:ext cx="1316258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PoljeZBesedilom 16"/>
              <p:cNvSpPr txBox="1"/>
              <p:nvPr/>
            </p:nvSpPr>
            <p:spPr>
              <a:xfrm>
                <a:off x="216537" y="6180816"/>
                <a:ext cx="1612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𝟐𝟎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,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𝟔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7" y="6180816"/>
                <a:ext cx="1612877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PoljeZBesedilom 17"/>
              <p:cNvSpPr txBox="1"/>
              <p:nvPr/>
            </p:nvSpPr>
            <p:spPr>
              <a:xfrm>
                <a:off x="1907704" y="2766359"/>
                <a:ext cx="25370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36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36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𝟐𝟎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766359"/>
                <a:ext cx="2537041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PoljeZBesedilom 18"/>
              <p:cNvSpPr txBox="1"/>
              <p:nvPr/>
            </p:nvSpPr>
            <p:spPr>
              <a:xfrm>
                <a:off x="1907704" y="3356940"/>
                <a:ext cx="1824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𝟐𝟕𝟕𝟗</m:t>
                      </m:r>
                      <m:r>
                        <a:rPr lang="sl-SI" b="1" i="1" smtClean="0">
                          <a:latin typeface="Cambria Math"/>
                        </a:rPr>
                        <m:t>,</m:t>
                      </m:r>
                      <m:r>
                        <a:rPr lang="sl-SI" b="1" i="1" smtClean="0">
                          <a:latin typeface="Cambria Math"/>
                        </a:rPr>
                        <m:t>𝟐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9" name="PoljeZBesedilom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56940"/>
                <a:ext cx="1824474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2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044749"/>
          </a:xfrm>
        </p:spPr>
        <p:txBody>
          <a:bodyPr/>
          <a:lstStyle/>
          <a:p>
            <a:r>
              <a:rPr lang="sl-SI" dirty="0" smtClean="0"/>
              <a:t>Piramida je oglato geometrijsko telo, ki ga omejuje  n-kotnik (osnovna ploskev) in n trikotnikov (stranske ploskve), ki sestavljajo plašč piramide.</a:t>
            </a:r>
          </a:p>
          <a:p>
            <a:r>
              <a:rPr lang="sl-SI" dirty="0" smtClean="0"/>
              <a:t>Taka piramida se ime imenuje n-</a:t>
            </a:r>
            <a:r>
              <a:rPr lang="sl-SI" dirty="0" err="1" smtClean="0"/>
              <a:t>strana</a:t>
            </a:r>
            <a:r>
              <a:rPr lang="sl-SI" dirty="0" smtClean="0"/>
              <a:t> piramida.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DEFINICIJA</a:t>
            </a:r>
            <a:endParaRPr lang="sl-SI" dirty="0"/>
          </a:p>
        </p:txBody>
      </p:sp>
      <p:pic>
        <p:nvPicPr>
          <p:cNvPr id="1026" name="Picture 2" descr="Geometrijska teles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3" r="52719"/>
          <a:stretch/>
        </p:blipFill>
        <p:spPr bwMode="auto">
          <a:xfrm>
            <a:off x="755576" y="4221087"/>
            <a:ext cx="2325479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ometrijska telesa - teor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7"/>
            <a:ext cx="1793178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rami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4221088"/>
            <a:ext cx="1563545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755575" y="6231619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tristrana piramida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702089" y="6236218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/>
              <a:t>šeststrana</a:t>
            </a:r>
            <a:r>
              <a:rPr lang="sl-SI" dirty="0" smtClean="0"/>
              <a:t> piramida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444209" y="6284360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štiristrana piramida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04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11560" y="620688"/>
            <a:ext cx="793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Stranske ploskve piramide se stikajo v eni točki. ki se imenuje vrh piramide. 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11560" y="1268760"/>
            <a:ext cx="571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Stranice osnovne ploskve so osnovni robovi piramide.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1874139"/>
            <a:ext cx="781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Stranice stranskih ploskev, ki niso hkrati tudi stranice osnovne ploskve, se </a:t>
            </a:r>
          </a:p>
          <a:p>
            <a:r>
              <a:rPr lang="sl-SI" dirty="0" smtClean="0"/>
              <a:t>imenujejo stranski robovi piramide.</a:t>
            </a:r>
            <a:endParaRPr lang="sl-SI" dirty="0"/>
          </a:p>
        </p:txBody>
      </p:sp>
      <p:pic>
        <p:nvPicPr>
          <p:cNvPr id="2050" name="Picture 2" descr="Kvadratna piramida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277" y="2708920"/>
            <a:ext cx="295223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ven puščični povezovalnik 7"/>
          <p:cNvCxnSpPr/>
          <p:nvPr/>
        </p:nvCxnSpPr>
        <p:spPr>
          <a:xfrm flipH="1">
            <a:off x="4355976" y="4149080"/>
            <a:ext cx="237626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 flipH="1">
            <a:off x="4579954" y="2852936"/>
            <a:ext cx="23683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>
            <a:off x="899592" y="3501008"/>
            <a:ext cx="2808312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 flipH="1">
            <a:off x="5364088" y="602128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>
            <a:off x="899592" y="4691541"/>
            <a:ext cx="23762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PoljeZBesedilom 16"/>
          <p:cNvSpPr txBox="1"/>
          <p:nvPr/>
        </p:nvSpPr>
        <p:spPr>
          <a:xfrm>
            <a:off x="5792568" y="252047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VRH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 rot="19698716">
            <a:off x="4489339" y="4324454"/>
            <a:ext cx="2517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OSNOVNA PLOSKEV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5573918" y="5635932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OSNOVNI ROB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 rot="1326809">
            <a:off x="971599" y="3622125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STRANSKA PLOSKEV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 rot="600284">
            <a:off x="917487" y="4371626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STRANSKI ROB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702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476672"/>
            <a:ext cx="8297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Razdalja od vrha piramide do ravnine, na kateri leži osnovna ploskev, je višina </a:t>
            </a:r>
          </a:p>
          <a:p>
            <a:r>
              <a:rPr lang="sl-SI" dirty="0" smtClean="0"/>
              <a:t>piramide.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467544" y="2132856"/>
            <a:ext cx="807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Če so vsi stranski robovi enako dolgi, je piramida pokončna, sicer je poševna.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467544" y="3429198"/>
            <a:ext cx="825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Pokončna piramida, ki ima za osnovno ploskev pravilen večkotnik, je pravilna.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67544" y="5085184"/>
            <a:ext cx="582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Piramida, ki ima vse robove enako dolge, je enakoroba.</a:t>
            </a:r>
            <a:endParaRPr lang="sl-SI" dirty="0"/>
          </a:p>
        </p:txBody>
      </p:sp>
      <p:pic>
        <p:nvPicPr>
          <p:cNvPr id="3076" name="Picture 4" descr="Geometrijska telesa: Pirami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3"/>
          <a:stretch/>
        </p:blipFill>
        <p:spPr bwMode="auto">
          <a:xfrm>
            <a:off x="2627784" y="2502188"/>
            <a:ext cx="2520280" cy="96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ORMULE ZA PIRAM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836" y="814306"/>
            <a:ext cx="14001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AutoShape 8" descr="prav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33" name="AutoShape 10" descr="prav6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3084" name="Picture 12" descr="Vrste piram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86" y="3798530"/>
            <a:ext cx="1580064" cy="130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Pirami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70"/>
          <a:stretch/>
        </p:blipFill>
        <p:spPr bwMode="auto">
          <a:xfrm>
            <a:off x="3380361" y="5422535"/>
            <a:ext cx="124457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2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POVRŠINA PIRAMIDE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grada vsebine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sz="4400" b="1" i="1" smtClean="0">
                        <a:latin typeface="Cambria Math"/>
                      </a:rPr>
                      <m:t>𝑷</m:t>
                    </m:r>
                    <m:r>
                      <a:rPr lang="sl-SI" sz="4400" b="1" i="1" smtClean="0">
                        <a:latin typeface="Cambria Math"/>
                      </a:rPr>
                      <m:t>=</m:t>
                    </m:r>
                    <m:r>
                      <a:rPr lang="sl-SI" sz="4400" b="1" i="1" smtClean="0">
                        <a:latin typeface="Cambria Math"/>
                      </a:rPr>
                      <m:t>𝑺</m:t>
                    </m:r>
                    <m:r>
                      <a:rPr lang="sl-SI" sz="4400" b="1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sl-SI" sz="4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sz="4400" b="1" i="1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sl-SI" sz="4400" b="1" i="1" smtClean="0">
                            <a:latin typeface="Cambria Math"/>
                          </a:rPr>
                          <m:t>𝒑𝒍</m:t>
                        </m:r>
                      </m:sub>
                    </m:sSub>
                  </m:oMath>
                </a14:m>
                <a:endParaRPr lang="sl-SI" sz="4400" b="1" dirty="0"/>
              </a:p>
            </p:txBody>
          </p:sp>
        </mc:Choice>
        <mc:Fallback>
          <p:sp>
            <p:nvSpPr>
              <p:cNvPr id="4" name="Ograda vsebin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14938"/>
            <a:ext cx="427933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6107313" y="3933203"/>
            <a:ext cx="63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 smtClean="0"/>
              <a:t>S</a:t>
            </a:r>
            <a:endParaRPr lang="sl-SI" sz="4000" b="1" dirty="0"/>
          </a:p>
        </p:txBody>
      </p:sp>
    </p:spTree>
    <p:extLst>
      <p:ext uri="{BB962C8B-B14F-4D97-AF65-F5344CB8AC3E}">
        <p14:creationId xmlns:p14="http://schemas.microsoft.com/office/powerpoint/2010/main" val="21784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grada vsebine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sz="4400" b="1" i="1" smtClean="0">
                        <a:latin typeface="Cambria Math"/>
                      </a:rPr>
                      <m:t>𝑽</m:t>
                    </m:r>
                    <m:r>
                      <a:rPr lang="sl-SI" sz="4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sz="4400" b="1" i="1" smtClean="0">
                            <a:latin typeface="Cambria Math"/>
                          </a:rPr>
                          <m:t>𝑺</m:t>
                        </m:r>
                        <m:r>
                          <a:rPr lang="sl-SI" sz="4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sz="4400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</m:num>
                      <m:den>
                        <m:r>
                          <a:rPr lang="sl-SI" sz="4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sl-SI" sz="4400" b="1" dirty="0"/>
              </a:p>
            </p:txBody>
          </p:sp>
        </mc:Choice>
        <mc:Fallback>
          <p:sp>
            <p:nvSpPr>
              <p:cNvPr id="2" name="Ograda vsebin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400" dirty="0" smtClean="0"/>
              <a:t>PROSTORNINA PIRAMIDE</a:t>
            </a:r>
            <a:endParaRPr lang="sl-SI" sz="4400" dirty="0"/>
          </a:p>
        </p:txBody>
      </p:sp>
      <p:pic>
        <p:nvPicPr>
          <p:cNvPr id="5122" name="Picture 2" descr="Piramida (geometrija) - Wikipedija, prosta encikloped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76872"/>
            <a:ext cx="46196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878220" y="6096397"/>
            <a:ext cx="566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hlinkClick r:id="rId4"/>
              </a:rPr>
              <a:t>https://www.youtube.com/watch?v=OUDjY6vJ8pw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823925" y="6488668"/>
            <a:ext cx="570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hlinkClick r:id="rId5"/>
              </a:rPr>
              <a:t>https://www.youtube.com/watch?v=k0dCOgMi7IM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51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98604"/>
          </a:xfrm>
        </p:spPr>
        <p:txBody>
          <a:bodyPr/>
          <a:lstStyle/>
          <a:p>
            <a:r>
              <a:rPr lang="sl-SI" sz="3600" dirty="0" smtClean="0"/>
              <a:t>PRAVILNA 4-STRANA PIRAMIDA</a:t>
            </a:r>
            <a:endParaRPr lang="sl-SI" sz="3600" dirty="0"/>
          </a:p>
        </p:txBody>
      </p:sp>
      <p:pic>
        <p:nvPicPr>
          <p:cNvPr id="6146" name="Picture 2" descr="Pi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430" y="1889169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755576" y="3227957"/>
            <a:ext cx="499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Pitagorovi izreki v pravilni štiristrani piramidi: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755576" y="2204864"/>
            <a:ext cx="5925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Pravilna štiristrana piramida je oglato geometrijsko telo </a:t>
            </a:r>
          </a:p>
          <a:p>
            <a:r>
              <a:rPr lang="sl-SI" dirty="0" smtClean="0"/>
              <a:t>sestavljeno iz kvadrata in štirih enakokrakih trikotnikov.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765785" y="4004185"/>
                <a:ext cx="1883914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85" y="4004185"/>
                <a:ext cx="1883914" cy="6306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2915816" y="4009699"/>
                <a:ext cx="190635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bg2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009699"/>
                <a:ext cx="1906356" cy="6306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5148064" y="3940321"/>
                <a:ext cx="1803507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𝒅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940321"/>
                <a:ext cx="1803507" cy="7693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7349095" y="4140344"/>
                <a:ext cx="1549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095" y="4140344"/>
                <a:ext cx="15495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85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avilna 4-strana pira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2563"/>
            <a:ext cx="3312368" cy="327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PoljeZBesedilom 1"/>
              <p:cNvSpPr txBox="1"/>
              <p:nvPr/>
            </p:nvSpPr>
            <p:spPr>
              <a:xfrm>
                <a:off x="1475656" y="1117374"/>
                <a:ext cx="1785682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𝑃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r>
                        <a:rPr lang="sl-SI" sz="2400" b="0" i="1" smtClean="0">
                          <a:latin typeface="Cambria Math"/>
                        </a:rPr>
                        <m:t>𝑆</m:t>
                      </m:r>
                      <m:r>
                        <a:rPr lang="sl-SI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2400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2" name="PoljeZBesedilom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117374"/>
                <a:ext cx="1785682" cy="490199"/>
              </a:xfrm>
              <a:prstGeom prst="rect">
                <a:avLst/>
              </a:prstGeom>
              <a:blipFill rotWithShape="1">
                <a:blip r:embed="rId3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1475656" y="1700808"/>
                <a:ext cx="2620204" cy="7230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𝑃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400" b="0" i="1" smtClean="0">
                          <a:latin typeface="Cambria Math"/>
                        </a:rPr>
                        <m:t>+4</m:t>
                      </m:r>
                      <m:r>
                        <a:rPr lang="sl-SI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700808"/>
                <a:ext cx="2620204" cy="7230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1475656" y="2564903"/>
                <a:ext cx="2284472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sz="2400" b="1" i="1" smtClean="0">
                          <a:latin typeface="Cambria Math"/>
                        </a:rPr>
                        <m:t>+</m:t>
                      </m:r>
                      <m:r>
                        <a:rPr lang="sl-SI" sz="2400" b="1" i="1" smtClean="0">
                          <a:latin typeface="Cambria Math"/>
                        </a:rPr>
                        <m:t>𝟐</m:t>
                      </m:r>
                      <m:r>
                        <a:rPr lang="sl-SI" sz="2400" b="1" i="1" smtClean="0">
                          <a:latin typeface="Cambria Math"/>
                        </a:rPr>
                        <m:t>𝒂</m:t>
                      </m:r>
                      <m:sSub>
                        <m:sSub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sl-SI" sz="24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564903"/>
                <a:ext cx="2284472" cy="470000"/>
              </a:xfrm>
              <a:prstGeom prst="rect">
                <a:avLst/>
              </a:prstGeom>
              <a:blipFill rotWithShape="1">
                <a:blip r:embed="rId5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1475656" y="4005064"/>
                <a:ext cx="142135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𝑉</m:t>
                      </m:r>
                      <m:r>
                        <a:rPr lang="sl-SI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005064"/>
                <a:ext cx="1421351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1475656" y="4791241"/>
                <a:ext cx="1384673" cy="842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𝑽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791241"/>
                <a:ext cx="1384673" cy="84285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 descr="Metrična geometrija v prostoru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41" y="4131582"/>
            <a:ext cx="229552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44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ENAKOROBA POKONČNA 3-STRANA PIRAMIDA ALI </a:t>
            </a:r>
            <a:r>
              <a:rPr lang="sl-SI" sz="3200" b="1" dirty="0" smtClean="0">
                <a:solidFill>
                  <a:srgbClr val="C00000"/>
                </a:solidFill>
              </a:rPr>
              <a:t>TETRAEDER</a:t>
            </a:r>
            <a:endParaRPr lang="sl-SI" sz="3200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Tetraeder Formeln und Eigenschaften - www.mein-lernen.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06642"/>
            <a:ext cx="300037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971600" y="2348880"/>
                <a:ext cx="1935786" cy="866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0" i="1" smtClean="0">
                          <a:latin typeface="Cambria Math"/>
                        </a:rPr>
                        <m:t>𝑃</m:t>
                      </m:r>
                      <m:r>
                        <a:rPr lang="sl-SI" sz="2400" b="0" i="1" smtClean="0">
                          <a:latin typeface="Cambria Math"/>
                        </a:rPr>
                        <m:t>=4∙</m:t>
                      </m:r>
                      <m:f>
                        <m:fPr>
                          <m:ctrlPr>
                            <a:rPr lang="sl-SI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sl-SI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348880"/>
                <a:ext cx="1935786" cy="8669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940835" y="3326764"/>
                <a:ext cx="1598002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sl-SI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35" y="3326764"/>
                <a:ext cx="1598002" cy="505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971600" y="4725144"/>
                <a:ext cx="1586781" cy="868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𝑽</m:t>
                      </m:r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4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sl-SI" sz="2400" b="1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25144"/>
                <a:ext cx="1586781" cy="8681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6" name="Picture 4" descr="Tetraeder - Wikipedija, prosta enciklopedij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57" y="1817239"/>
            <a:ext cx="20193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33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da platnic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da platnic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da platnic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244</TotalTime>
  <Words>1324</Words>
  <Application>Microsoft Office PowerPoint</Application>
  <PresentationFormat>Diaprojekcija na zaslonu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19" baseType="lpstr">
      <vt:lpstr>Trda platnica</vt:lpstr>
      <vt:lpstr>GEOMETRIJA V PROSTORU</vt:lpstr>
      <vt:lpstr>DEFINICIJA</vt:lpstr>
      <vt:lpstr>PowerPointova predstavitev</vt:lpstr>
      <vt:lpstr>PowerPointova predstavitev</vt:lpstr>
      <vt:lpstr>POVRŠINA PIRAMIDE</vt:lpstr>
      <vt:lpstr>PROSTORNINA PIRAMIDE</vt:lpstr>
      <vt:lpstr>PRAVILNA 4-STRANA PIRAMIDA</vt:lpstr>
      <vt:lpstr>PowerPointova predstavitev</vt:lpstr>
      <vt:lpstr>ENAKOROBA POKONČNA 3-STRANA PIRAMIDA ALI TETRAEDER</vt:lpstr>
      <vt:lpstr>PRAVILNA 6-STRANA PIRAMIDA</vt:lpstr>
      <vt:lpstr>PowerPointova predstavitev</vt:lpstr>
      <vt:lpstr>PowerPointova predstavitev</vt:lpstr>
      <vt:lpstr>V pravilni štiristrani piramidi meri višina 56 cm in stranska višina 65 cm. Izračunaj osnovni rob piramide.</vt:lpstr>
      <vt:lpstr>V pravilni štiristrani piramidi meri stranski rob 61 cm in diagonala osnovne ploskve 22 cm. Izračunaj višino piramide.</vt:lpstr>
      <vt:lpstr>Izračunaj površino in prostornino pravilne štiristrane piramide, če meri osnovni rob 12dm in višina 8 dm.</vt:lpstr>
      <vt:lpstr>Pravilna štiristrana piramida ima osnovni rob 1dm, stranski pa 13 cm. Izračunaj plašč piramide.</vt:lpstr>
      <vt:lpstr>Osnovna ploskev štiristrane piramide je kvadrat s stranico 25 cm. Izračunaj površino in prostornino piramide, če je kot med osnovnim in stranskim robom 65°.</vt:lpstr>
      <vt:lpstr>Pravilna štiristrana 10 m visoka piramida ima prostornino 4320 m^3. Izračunaj njeno površino.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GEOMETRIJA V PROSTORU</dc:title>
  <dc:creator>Mateja Jakob</dc:creator>
  <cp:lastModifiedBy>Mateja Jakob</cp:lastModifiedBy>
  <cp:revision>19</cp:revision>
  <dcterms:created xsi:type="dcterms:W3CDTF">2020-04-06T03:07:19Z</dcterms:created>
  <dcterms:modified xsi:type="dcterms:W3CDTF">2020-04-06T07:11:49Z</dcterms:modified>
</cp:coreProperties>
</file>