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5" r:id="rId6"/>
    <p:sldId id="269" r:id="rId7"/>
    <p:sldId id="267" r:id="rId8"/>
    <p:sldId id="271" r:id="rId9"/>
    <p:sldId id="273" r:id="rId10"/>
    <p:sldId id="275" r:id="rId11"/>
    <p:sldId id="263" r:id="rId12"/>
    <p:sldId id="258" r:id="rId13"/>
    <p:sldId id="260" r:id="rId14"/>
    <p:sldId id="262" r:id="rId15"/>
    <p:sldId id="266" r:id="rId16"/>
    <p:sldId id="270" r:id="rId17"/>
    <p:sldId id="268" r:id="rId18"/>
    <p:sldId id="272" r:id="rId19"/>
    <p:sldId id="274" r:id="rId20"/>
    <p:sldId id="264" r:id="rId21"/>
    <p:sldId id="276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11E1E22-2D6C-4101-8A6A-412EE1ECA965}" type="slidenum">
              <a:rPr lang="sl-SI" smtClean="0"/>
              <a:t>‹#›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570AF4-DF76-4851-A4F1-A43138EECDCE}" type="datetimeFigureOut">
              <a:rPr lang="sl-SI" smtClean="0"/>
              <a:t>1.4.2020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790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gif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0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0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9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GEOMETRIJA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VAJE 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70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sz="3200" dirty="0" smtClean="0"/>
                  <a:t>Izračunaj dolžino roba in površino enakorobe </a:t>
                </a:r>
                <a:r>
                  <a:rPr lang="sl-SI" sz="3200" dirty="0" err="1" smtClean="0"/>
                  <a:t>šeststrane</a:t>
                </a:r>
                <a:r>
                  <a:rPr lang="sl-SI" sz="3200" dirty="0" smtClean="0"/>
                  <a:t> prizme s prostornino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latin typeface="Cambria Math"/>
                      </a:rPr>
                      <m:t>12</m:t>
                    </m:r>
                    <m:sSup>
                      <m:sSupPr>
                        <m:ctrlPr>
                          <a:rPr lang="sl-SI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sl-SI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sl-SI" sz="3200" dirty="0" smtClean="0"/>
                  <a:t>.</a:t>
                </a:r>
                <a:endParaRPr lang="sl-SI" sz="32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3723" r="-1360" b="-1383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467544" y="1844824"/>
                <a:ext cx="1409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=12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44824"/>
                <a:ext cx="140936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2314780" y="2228273"/>
                <a:ext cx="2430537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=2∙6∙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+6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80" y="2228273"/>
                <a:ext cx="2430537" cy="6732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6070646" y="1821884"/>
                <a:ext cx="944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𝑆𝑣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46" y="1821884"/>
                <a:ext cx="94410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2314780" y="1811176"/>
                <a:ext cx="150964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  <m:r>
                        <a:rPr lang="sl-SI" b="0" i="1" smtClean="0">
                          <a:latin typeface="Cambria Math"/>
                        </a:rPr>
                        <m:t>𝑆</m:t>
                      </m:r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𝑝𝑙</m:t>
                          </m:r>
                        </m:sub>
                      </m:sSub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80" y="1811176"/>
                <a:ext cx="1509644" cy="390748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6070646" y="2214156"/>
                <a:ext cx="1794274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=6∙</m:t>
                      </m:r>
                      <m:f>
                        <m:fPr>
                          <m:ctrlPr>
                            <a:rPr lang="sl-SI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sl-SI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sl-SI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46" y="2214156"/>
                <a:ext cx="1794274" cy="6732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6070646" y="2901534"/>
                <a:ext cx="1339789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46" y="2901534"/>
                <a:ext cx="1339789" cy="6732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6071030" y="3574794"/>
                <a:ext cx="2141997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12=</m:t>
                      </m:r>
                      <m:f>
                        <m:fPr>
                          <m:ctrlPr>
                            <a:rPr lang="sl-SI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i="1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sl-SI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sl-SI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l-SI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sl-SI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      /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030" y="3574794"/>
                <a:ext cx="2141997" cy="6732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6070646" y="4287338"/>
                <a:ext cx="237372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24=3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      /:3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46" y="4287338"/>
                <a:ext cx="2373727" cy="401970"/>
              </a:xfrm>
              <a:prstGeom prst="rect">
                <a:avLst/>
              </a:prstGeom>
              <a:blipFill rotWithShape="1">
                <a:blip r:embed="rId1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6071030" y="4689308"/>
                <a:ext cx="2013756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           /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∛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030" y="4689308"/>
                <a:ext cx="2013756" cy="66460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/>
              <p:cNvSpPr txBox="1"/>
              <p:nvPr/>
            </p:nvSpPr>
            <p:spPr>
              <a:xfrm>
                <a:off x="6070646" y="5409561"/>
                <a:ext cx="128201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sl-SI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sl-SI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i="1">
                                  <a:latin typeface="Cambria Math"/>
                                </a:rPr>
                                <m:t>24</m:t>
                              </m:r>
                            </m:num>
                            <m:den>
                              <m:r>
                                <a:rPr lang="sl-SI" i="1">
                                  <a:latin typeface="Cambria Math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sl-SI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ra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46" y="5409561"/>
                <a:ext cx="1282018" cy="9106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6071030" y="6320260"/>
                <a:ext cx="1426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sl-SI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030" y="6320260"/>
                <a:ext cx="142699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2314780" y="2934256"/>
                <a:ext cx="2039404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80" y="2934256"/>
                <a:ext cx="2039404" cy="40197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2314780" y="3568162"/>
                <a:ext cx="2701381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1,7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+6∙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1,7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80" y="3568162"/>
                <a:ext cx="2701381" cy="40197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2314780" y="4088971"/>
                <a:ext cx="169142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𝟑𝟐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80" y="4088971"/>
                <a:ext cx="1691425" cy="37555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sz="3200" dirty="0" smtClean="0"/>
                  <a:t>V kvadru s prostornino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latin typeface="Cambria Math"/>
                      </a:rPr>
                      <m:t>5103 </m:t>
                    </m:r>
                    <m:sSup>
                      <m:sSupPr>
                        <m:ctrlPr>
                          <a:rPr lang="sl-SI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sl-SI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sl-SI" sz="3200" dirty="0" smtClean="0"/>
                  <a:t> in razmerjem robov 3:7:9 izračunaj površino.</a:t>
                </a:r>
                <a:endParaRPr lang="sl-SI" sz="32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3723" b="-1383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539552" y="1988840"/>
                <a:ext cx="1665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=5103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16658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539552" y="2476587"/>
                <a:ext cx="931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76587"/>
                <a:ext cx="93147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539552" y="2875978"/>
                <a:ext cx="927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=7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75978"/>
                <a:ext cx="9276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539552" y="3235791"/>
                <a:ext cx="910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=9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35791"/>
                <a:ext cx="91069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2843808" y="1988840"/>
                <a:ext cx="2361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  <m:r>
                        <a:rPr lang="sl-SI" b="0" i="1" smtClean="0">
                          <a:latin typeface="Cambria Math"/>
                        </a:rPr>
                        <m:t>𝑎𝑏</m:t>
                      </m:r>
                      <m:r>
                        <a:rPr lang="sl-SI" b="0" i="1" smtClean="0">
                          <a:latin typeface="Cambria Math"/>
                        </a:rPr>
                        <m:t>+2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  <m:r>
                        <a:rPr lang="sl-SI" b="0" i="1" smtClean="0">
                          <a:latin typeface="Cambria Math"/>
                        </a:rPr>
                        <m:t>+2</m:t>
                      </m:r>
                      <m:r>
                        <a:rPr lang="sl-SI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988840"/>
                <a:ext cx="236122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5652120" y="1991965"/>
                <a:ext cx="1056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𝑎𝑏𝑐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991965"/>
                <a:ext cx="10568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5634775" y="2358172"/>
                <a:ext cx="214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5103=3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∙7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∙9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775" y="2358172"/>
                <a:ext cx="214847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5652120" y="2875978"/>
                <a:ext cx="1680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5103=189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875978"/>
                <a:ext cx="168001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5652120" y="3248044"/>
                <a:ext cx="1038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27=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248044"/>
                <a:ext cx="103881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/>
              <p:cNvSpPr txBox="1"/>
              <p:nvPr/>
            </p:nvSpPr>
            <p:spPr>
              <a:xfrm>
                <a:off x="5634775" y="3621892"/>
                <a:ext cx="1152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=3 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775" y="3621892"/>
                <a:ext cx="115262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1910922" y="2476587"/>
                <a:ext cx="36913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600" b="0" i="1" smtClean="0">
                          <a:latin typeface="Cambria Math"/>
                        </a:rPr>
                        <m:t>𝑃</m:t>
                      </m:r>
                      <m:r>
                        <a:rPr lang="sl-SI" sz="1600" b="0" i="1" smtClean="0">
                          <a:latin typeface="Cambria Math"/>
                        </a:rPr>
                        <m:t>=2∙3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∙7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+2∙3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∙9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+2∙7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∙9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sl-SI" sz="1600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22" y="2476587"/>
                <a:ext cx="3691331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2874031" y="3051125"/>
                <a:ext cx="1315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=222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031" y="3051125"/>
                <a:ext cx="131536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2874031" y="3480769"/>
                <a:ext cx="1467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=222∙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031" y="3480769"/>
                <a:ext cx="146783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2874031" y="3946376"/>
                <a:ext cx="1742721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𝟏𝟗𝟗𝟖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031" y="3946376"/>
                <a:ext cx="1742721" cy="37555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1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Koliko centimetrov meri telesna diagonala kocke s prostornino 30 l?</a:t>
            </a:r>
            <a:endParaRPr lang="sl-SI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611560" y="2276872"/>
                <a:ext cx="14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=53,8 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76872"/>
                <a:ext cx="149380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5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sz="3200" dirty="0" smtClean="0"/>
                  <a:t>Kvadru s površino </a:t>
                </a:r>
                <a14:m>
                  <m:oMath xmlns:m="http://schemas.openxmlformats.org/officeDocument/2006/math">
                    <m:r>
                      <a:rPr lang="sl-SI" sz="3200" i="1" dirty="0" smtClean="0">
                        <a:latin typeface="Cambria Math"/>
                      </a:rPr>
                      <m:t>1</m:t>
                    </m:r>
                    <m:r>
                      <a:rPr lang="sl-SI" sz="3200" b="0" i="1" dirty="0" smtClean="0">
                        <a:latin typeface="Cambria Math"/>
                      </a:rPr>
                      <m:t>2800</m:t>
                    </m:r>
                    <m:sSup>
                      <m:sSupPr>
                        <m:ctrlPr>
                          <a:rPr lang="sl-SI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i="1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sl-SI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sz="3200" dirty="0"/>
                  <a:t>in razmerjem robov </a:t>
                </a:r>
                <a14:m>
                  <m:oMath xmlns:m="http://schemas.openxmlformats.org/officeDocument/2006/math">
                    <m:r>
                      <a:rPr lang="sl-SI" sz="3200" i="1">
                        <a:latin typeface="Cambria Math"/>
                      </a:rPr>
                      <m:t>𝑎</m:t>
                    </m:r>
                    <m:r>
                      <a:rPr lang="sl-SI" sz="3200" i="1">
                        <a:latin typeface="Cambria Math"/>
                      </a:rPr>
                      <m:t>:</m:t>
                    </m:r>
                    <m:r>
                      <a:rPr lang="sl-SI" sz="3200" i="1">
                        <a:latin typeface="Cambria Math"/>
                      </a:rPr>
                      <m:t>𝑏</m:t>
                    </m:r>
                    <m:r>
                      <a:rPr lang="sl-SI" sz="3200" i="1">
                        <a:latin typeface="Cambria Math"/>
                      </a:rPr>
                      <m:t>:</m:t>
                    </m:r>
                    <m:r>
                      <a:rPr lang="sl-SI" sz="3200" i="1">
                        <a:latin typeface="Cambria Math"/>
                      </a:rPr>
                      <m:t>𝑐</m:t>
                    </m:r>
                    <m:r>
                      <a:rPr lang="sl-SI" sz="3200" i="1">
                        <a:latin typeface="Cambria Math"/>
                      </a:rPr>
                      <m:t>=6:4:4</m:t>
                    </m:r>
                  </m:oMath>
                </a14:m>
                <a:r>
                  <a:rPr lang="sl-SI" sz="3200" dirty="0"/>
                  <a:t> izračunaj njegovo prostornino.</a:t>
                </a:r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25000" b="-3510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539551" y="2267744"/>
                <a:ext cx="1794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=96000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2267744"/>
                <a:ext cx="179408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2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/>
              <a:t>Debelina posameznega lista v svežnju je 0,06 mm. Izračunaj prostornino svežnja </a:t>
            </a:r>
            <a:r>
              <a:rPr lang="sl-SI" sz="3200" dirty="0" smtClean="0"/>
              <a:t>2000 </a:t>
            </a:r>
            <a:r>
              <a:rPr lang="sl-SI" sz="3200" dirty="0"/>
              <a:t>listov formata </a:t>
            </a:r>
            <a:r>
              <a:rPr lang="sl-SI" sz="3200" dirty="0" smtClean="0"/>
              <a:t>A5.</a:t>
            </a:r>
            <a:endParaRPr lang="sl-SI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683568" y="2420888"/>
                <a:ext cx="1665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=3730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1665841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2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r>
              <a:rPr lang="sl-SI" sz="3200" dirty="0">
                <a:solidFill>
                  <a:srgbClr val="242852"/>
                </a:solidFill>
              </a:rPr>
              <a:t>Izračunaj površino kocke, ki ima telesno diagonalo enako dolgo kot kvader z </a:t>
            </a:r>
            <a:r>
              <a:rPr lang="sl-SI" sz="3200" dirty="0" smtClean="0">
                <a:solidFill>
                  <a:srgbClr val="242852"/>
                </a:solidFill>
              </a:rPr>
              <a:t>robovi      160 </a:t>
            </a:r>
            <a:r>
              <a:rPr lang="sl-SI" sz="3200" dirty="0">
                <a:solidFill>
                  <a:srgbClr val="242852"/>
                </a:solidFill>
              </a:rPr>
              <a:t>cm</a:t>
            </a:r>
            <a:r>
              <a:rPr lang="sl-SI" sz="3200" dirty="0" smtClean="0">
                <a:solidFill>
                  <a:srgbClr val="242852"/>
                </a:solidFill>
              </a:rPr>
              <a:t>,  2,1 m </a:t>
            </a:r>
            <a:r>
              <a:rPr lang="sl-SI" sz="3200" dirty="0">
                <a:solidFill>
                  <a:srgbClr val="242852"/>
                </a:solidFill>
              </a:rPr>
              <a:t>in </a:t>
            </a:r>
            <a:r>
              <a:rPr lang="sl-SI" sz="3200" dirty="0" smtClean="0">
                <a:solidFill>
                  <a:srgbClr val="242852"/>
                </a:solidFill>
              </a:rPr>
              <a:t>21 </a:t>
            </a:r>
            <a:r>
              <a:rPr lang="sl-SI" sz="3200" dirty="0" err="1" smtClean="0">
                <a:solidFill>
                  <a:srgbClr val="242852"/>
                </a:solidFill>
              </a:rPr>
              <a:t>dm</a:t>
            </a:r>
            <a:r>
              <a:rPr lang="sl-SI" sz="3200" dirty="0">
                <a:solidFill>
                  <a:srgbClr val="242852"/>
                </a:solidFill>
              </a:rPr>
              <a:t>.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539552" y="2132856"/>
                <a:ext cx="1689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=2276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2856"/>
                <a:ext cx="168982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7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620000" cy="1426170"/>
              </a:xfrm>
            </p:spPr>
            <p:txBody>
              <a:bodyPr/>
              <a:lstStyle/>
              <a:p>
                <a:r>
                  <a:rPr lang="sl-SI" sz="3200" dirty="0" smtClean="0">
                    <a:solidFill>
                      <a:srgbClr val="242852"/>
                    </a:solidFill>
                  </a:rPr>
                  <a:t>Natančno izračunaj rob in površino enakorobe tristrane prizme s prostornino </a:t>
                </a:r>
                <a14:m>
                  <m:oMath xmlns:m="http://schemas.openxmlformats.org/officeDocument/2006/math">
                    <m:r>
                      <a:rPr lang="sl-SI" sz="3200" i="1" dirty="0" smtClean="0">
                        <a:solidFill>
                          <a:srgbClr val="242852"/>
                        </a:solidFill>
                        <a:latin typeface="Cambria Math"/>
                      </a:rPr>
                      <m:t>3</m:t>
                    </m:r>
                    <m:r>
                      <a:rPr lang="sl-SI" sz="3200" b="0" i="1" dirty="0" smtClean="0">
                        <a:solidFill>
                          <a:srgbClr val="242852"/>
                        </a:solidFill>
                        <a:latin typeface="Cambria Math"/>
                      </a:rPr>
                      <m:t>88</m:t>
                    </m:r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8</m:t>
                    </m:r>
                    <m:sSup>
                      <m:sSupPr>
                        <m:ctrlPr>
                          <a:rPr lang="sl-SI" sz="3200" i="1">
                            <a:solidFill>
                              <a:srgbClr val="24285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b="0" i="1" smtClean="0">
                            <a:solidFill>
                              <a:srgbClr val="24285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sl-SI" sz="3200" i="1">
                            <a:solidFill>
                              <a:srgbClr val="242852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sl-SI" sz="3200" i="1">
                            <a:solidFill>
                              <a:srgbClr val="242852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620000" cy="1426170"/>
              </a:xfrm>
              <a:blipFill rotWithShape="1">
                <a:blip r:embed="rId2"/>
                <a:stretch>
                  <a:fillRect l="-2000" t="-982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683568" y="2276872"/>
                <a:ext cx="2298321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=12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sl-SI" b="0" i="1" smtClean="0">
                          <a:latin typeface="Cambria Math"/>
                        </a:rPr>
                        <m:t>=20,8 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76872"/>
                <a:ext cx="2298321" cy="4019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4181805" y="2293191"/>
                <a:ext cx="1838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=1670,1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805" y="2293191"/>
                <a:ext cx="183890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4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sz="3200" dirty="0" smtClean="0">
                    <a:solidFill>
                      <a:srgbClr val="242852"/>
                    </a:solidFill>
                  </a:rPr>
                  <a:t>Določi kote med telesno diagonalo kvadra in njegovimi robovi, če je </a:t>
                </a:r>
                <a14:m>
                  <m:oMath xmlns:m="http://schemas.openxmlformats.org/officeDocument/2006/math"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𝑎</m:t>
                    </m:r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=12</m:t>
                    </m:r>
                    <m:r>
                      <a:rPr lang="sl-SI" sz="3200" b="0" i="1" smtClean="0">
                        <a:solidFill>
                          <a:srgbClr val="242852"/>
                        </a:solidFill>
                        <a:latin typeface="Cambria Math"/>
                      </a:rPr>
                      <m:t>𝑐𝑚</m:t>
                    </m:r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, </m:t>
                    </m:r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𝑏</m:t>
                    </m:r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=21</m:t>
                    </m:r>
                    <m:r>
                      <a:rPr lang="sl-SI" sz="3200" b="0" i="1" smtClean="0">
                        <a:solidFill>
                          <a:srgbClr val="242852"/>
                        </a:solidFill>
                        <a:latin typeface="Cambria Math"/>
                      </a:rPr>
                      <m:t>𝑐𝑚</m:t>
                    </m:r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,  </m:t>
                    </m:r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𝑐</m:t>
                    </m:r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=15</m:t>
                    </m:r>
                    <m:r>
                      <a:rPr lang="sl-SI" sz="3200" b="0" i="1" smtClean="0">
                        <a:solidFill>
                          <a:srgbClr val="242852"/>
                        </a:solidFill>
                        <a:latin typeface="Cambria Math"/>
                      </a:rPr>
                      <m:t>𝑐𝑚</m:t>
                    </m:r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25000" b="-638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539552" y="2060848"/>
                <a:ext cx="4760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=65,06°            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=42,45°          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=58,19°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0848"/>
                <a:ext cx="476059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620000" cy="1930226"/>
              </a:xfrm>
            </p:spPr>
            <p:txBody>
              <a:bodyPr/>
              <a:lstStyle/>
              <a:p>
                <a:r>
                  <a:rPr lang="sl-SI" sz="2800" dirty="0" smtClean="0">
                    <a:solidFill>
                      <a:srgbClr val="242852"/>
                    </a:solidFill>
                  </a:rPr>
                  <a:t>Osnovna ploskev prizme je paralelogram s stranicama </a:t>
                </a:r>
                <a14:m>
                  <m:oMath xmlns:m="http://schemas.openxmlformats.org/officeDocument/2006/math"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𝑎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=14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sl-SI" sz="2800" dirty="0">
                    <a:solidFill>
                      <a:srgbClr val="24285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𝑏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=13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sl-SI" sz="2800" dirty="0">
                    <a:solidFill>
                      <a:srgbClr val="242852"/>
                    </a:solidFill>
                  </a:rPr>
                  <a:t> ter kotom med njima </a:t>
                </a:r>
                <a14:m>
                  <m:oMath xmlns:m="http://schemas.openxmlformats.org/officeDocument/2006/math"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  <a:ea typeface="Cambria Math"/>
                      </a:rPr>
                      <m:t>=135°</m:t>
                    </m:r>
                  </m:oMath>
                </a14:m>
                <a:r>
                  <a:rPr lang="sl-SI" sz="2800" dirty="0">
                    <a:solidFill>
                      <a:srgbClr val="242852"/>
                    </a:solidFill>
                  </a:rPr>
                  <a:t>. Višina prizme je enaka krajši diagonali paralelograma. Izračunaj površino in prostornino prizme.</a:t>
                </a:r>
                <a:endParaRPr lang="sl-SI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620000" cy="1930226"/>
              </a:xfrm>
              <a:blipFill rotWithShape="1">
                <a:blip r:embed="rId2"/>
                <a:stretch>
                  <a:fillRect l="-1600" t="-10726" b="-164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467544" y="2780928"/>
                <a:ext cx="398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=818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                    </m:t>
                      </m:r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=1340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80928"/>
                <a:ext cx="398852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1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620000" cy="1786210"/>
              </a:xfrm>
            </p:spPr>
            <p:txBody>
              <a:bodyPr/>
              <a:lstStyle/>
              <a:p>
                <a:r>
                  <a:rPr lang="sl-SI" sz="2800" dirty="0" smtClean="0">
                    <a:solidFill>
                      <a:srgbClr val="242852"/>
                    </a:solidFill>
                  </a:rPr>
                  <a:t>Izračunaj površino in prostornino 15 cm visoke tristrane prizme, če je dano razmerje osnovnih robov </a:t>
                </a:r>
                <a14:m>
                  <m:oMath xmlns:m="http://schemas.openxmlformats.org/officeDocument/2006/math"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𝑎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: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𝑏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: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𝑐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=7:4:9</m:t>
                    </m:r>
                  </m:oMath>
                </a14:m>
                <a:r>
                  <a:rPr lang="sl-SI" sz="2800" dirty="0">
                    <a:solidFill>
                      <a:srgbClr val="242852"/>
                    </a:solidFill>
                  </a:rPr>
                  <a:t> in obseg osnovne </a:t>
                </a:r>
                <a:r>
                  <a:rPr lang="sl-SI" sz="2800" dirty="0" smtClean="0">
                    <a:solidFill>
                      <a:srgbClr val="242852"/>
                    </a:solidFill>
                  </a:rPr>
                  <a:t>ploskve  </a:t>
                </a:r>
                <a:br>
                  <a:rPr lang="sl-SI" sz="2800" dirty="0" smtClean="0">
                    <a:solidFill>
                      <a:srgbClr val="242852"/>
                    </a:solidFill>
                  </a:rPr>
                </a:br>
                <a14:m>
                  <m:oMath xmlns:m="http://schemas.openxmlformats.org/officeDocument/2006/math"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𝑜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=100 </m:t>
                    </m:r>
                    <m:r>
                      <a:rPr lang="sl-SI" sz="2800" i="1">
                        <a:solidFill>
                          <a:srgbClr val="242852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sl-SI" sz="2800" dirty="0">
                    <a:solidFill>
                      <a:srgbClr val="242852"/>
                    </a:solidFill>
                  </a:rPr>
                  <a:t>.</a:t>
                </a:r>
                <a:endParaRPr lang="sl-SI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620000" cy="1786210"/>
              </a:xfrm>
              <a:blipFill rotWithShape="1">
                <a:blip r:embed="rId2"/>
                <a:stretch>
                  <a:fillRect l="-1600" t="-3754" r="-1440" b="-989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395536" y="2617710"/>
                <a:ext cx="3501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=2171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        </m:t>
                      </m:r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=5031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17710"/>
                <a:ext cx="350121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8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sz="3200" dirty="0" smtClean="0"/>
                  <a:t>Koliko centimetrov meri telesna diagonala kocke s prostornino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latin typeface="Cambria Math"/>
                      </a:rPr>
                      <m:t>2 </m:t>
                    </m:r>
                    <m:sSup>
                      <m:sSupPr>
                        <m:ctrlPr>
                          <a:rPr lang="sl-SI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b="0" i="1" smtClean="0">
                            <a:latin typeface="Cambria Math"/>
                          </a:rPr>
                          <m:t>𝑑𝑚</m:t>
                        </m:r>
                      </m:e>
                      <m:sup>
                        <m:r>
                          <a:rPr lang="sl-SI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sl-SI" sz="3200" b="0" i="1" smtClean="0">
                        <a:latin typeface="Cambria Math"/>
                      </a:rPr>
                      <m:t>?</m:t>
                    </m:r>
                  </m:oMath>
                </a14:m>
                <a:r>
                  <a:rPr lang="sl-SI" sz="3200" dirty="0" smtClean="0"/>
                  <a:t> </a:t>
                </a:r>
                <a:endParaRPr lang="sl-SI" sz="32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3723" b="-1383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611560" y="1988840"/>
                <a:ext cx="130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=2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88840"/>
                <a:ext cx="130837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3339546" y="1943885"/>
                <a:ext cx="1119665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46" y="1943885"/>
                <a:ext cx="1119665" cy="401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5940152" y="1943885"/>
                <a:ext cx="931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43885"/>
                <a:ext cx="93172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5940152" y="2454815"/>
                <a:ext cx="1477456" cy="39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2=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sl-SI" b="0" i="0" smtClean="0">
                          <a:latin typeface="Cambria Math"/>
                        </a:rPr>
                        <m:t>      /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∛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454815"/>
                <a:ext cx="1477456" cy="391774"/>
              </a:xfrm>
              <a:prstGeom prst="rect">
                <a:avLst/>
              </a:prstGeom>
              <a:blipFill rotWithShape="1"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5940152" y="3068960"/>
                <a:ext cx="135953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sl-SI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sl-SI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𝑑𝑚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068960"/>
                <a:ext cx="1359538" cy="4019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5940152" y="3789040"/>
                <a:ext cx="1487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1,26 </m:t>
                      </m:r>
                      <m:r>
                        <a:rPr lang="sl-SI" b="0" i="1" smtClean="0">
                          <a:latin typeface="Cambria Math"/>
                        </a:rPr>
                        <m:t>𝑑𝑚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789040"/>
                <a:ext cx="148790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3339546" y="2459886"/>
                <a:ext cx="1578894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∙1,26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46" y="2459886"/>
                <a:ext cx="1578894" cy="4019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3339546" y="3068960"/>
                <a:ext cx="1521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=2,18 </m:t>
                      </m:r>
                      <m:r>
                        <a:rPr lang="sl-SI" b="0" i="1" smtClean="0">
                          <a:latin typeface="Cambria Math"/>
                        </a:rPr>
                        <m:t>𝑑𝑚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46" y="3068960"/>
                <a:ext cx="152105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/>
              <p:cNvSpPr txBox="1"/>
              <p:nvPr/>
            </p:nvSpPr>
            <p:spPr>
              <a:xfrm>
                <a:off x="3339545" y="3789040"/>
                <a:ext cx="1595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𝟐𝟏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sl-SI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45" y="3789040"/>
                <a:ext cx="159530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2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620000" cy="1354162"/>
              </a:xfrm>
            </p:spPr>
            <p:txBody>
              <a:bodyPr/>
              <a:lstStyle/>
              <a:p>
                <a:r>
                  <a:rPr lang="sl-SI" sz="3200" dirty="0" smtClean="0">
                    <a:solidFill>
                      <a:srgbClr val="242852"/>
                    </a:solidFill>
                  </a:rPr>
                  <a:t>V kvadru s prostornino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solidFill>
                          <a:srgbClr val="242852"/>
                        </a:solidFill>
                        <a:latin typeface="Cambria Math"/>
                      </a:rPr>
                      <m:t>2912</m:t>
                    </m:r>
                    <m:r>
                      <a:rPr lang="sl-SI" sz="3200" i="1">
                        <a:solidFill>
                          <a:srgbClr val="242852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sl-SI" sz="3200" i="1">
                            <a:solidFill>
                              <a:srgbClr val="24285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i="1">
                            <a:solidFill>
                              <a:srgbClr val="242852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sl-SI" sz="3200" i="1">
                            <a:solidFill>
                              <a:srgbClr val="242852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sl-SI" sz="3200" dirty="0">
                    <a:solidFill>
                      <a:srgbClr val="242852"/>
                    </a:solidFill>
                  </a:rPr>
                  <a:t> in razmerjem robov </a:t>
                </a:r>
                <a:r>
                  <a:rPr lang="sl-SI" sz="3200" dirty="0" smtClean="0">
                    <a:solidFill>
                      <a:srgbClr val="242852"/>
                    </a:solidFill>
                  </a:rPr>
                  <a:t>2:14:13 </a:t>
                </a:r>
                <a:r>
                  <a:rPr lang="sl-SI" sz="3200" dirty="0">
                    <a:solidFill>
                      <a:srgbClr val="242852"/>
                    </a:solidFill>
                  </a:rPr>
                  <a:t>izračunaj </a:t>
                </a:r>
                <a:r>
                  <a:rPr lang="sl-SI" sz="3200" dirty="0" smtClean="0">
                    <a:solidFill>
                      <a:srgbClr val="242852"/>
                    </a:solidFill>
                  </a:rPr>
                  <a:t>površino.</a:t>
                </a:r>
                <a:endParaRPr lang="sl-SI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620000" cy="1354162"/>
              </a:xfrm>
              <a:blipFill rotWithShape="1">
                <a:blip r:embed="rId2"/>
                <a:stretch>
                  <a:fillRect l="-2000" r="-160" b="-450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539552" y="1988840"/>
                <a:ext cx="1662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=1888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166257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3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sz="3200" dirty="0" smtClean="0">
                    <a:solidFill>
                      <a:srgbClr val="242852"/>
                    </a:solidFill>
                  </a:rPr>
                  <a:t>Izračunaj dolžino roba in površino enakorobe </a:t>
                </a:r>
                <a:r>
                  <a:rPr lang="sl-SI" sz="3200" dirty="0" err="1">
                    <a:solidFill>
                      <a:srgbClr val="242852"/>
                    </a:solidFill>
                  </a:rPr>
                  <a:t>šeststrane</a:t>
                </a:r>
                <a:r>
                  <a:rPr lang="sl-SI" sz="3200" dirty="0">
                    <a:solidFill>
                      <a:srgbClr val="242852"/>
                    </a:solidFill>
                  </a:rPr>
                  <a:t> prizme s prostornino </a:t>
                </a:r>
                <a14:m>
                  <m:oMath xmlns:m="http://schemas.openxmlformats.org/officeDocument/2006/math">
                    <m:r>
                      <a:rPr lang="sl-SI" sz="3200" i="1" dirty="0" smtClean="0">
                        <a:solidFill>
                          <a:srgbClr val="242852"/>
                        </a:solidFill>
                        <a:latin typeface="Cambria Math"/>
                      </a:rPr>
                      <m:t>5</m:t>
                    </m:r>
                    <m:r>
                      <a:rPr lang="sl-SI" sz="3200" b="0" i="1" dirty="0" smtClean="0">
                        <a:solidFill>
                          <a:srgbClr val="242852"/>
                        </a:solidFill>
                        <a:latin typeface="Cambria Math"/>
                      </a:rPr>
                      <m:t>,23 </m:t>
                    </m:r>
                    <m:sSup>
                      <m:sSupPr>
                        <m:ctrlPr>
                          <a:rPr lang="sl-SI" sz="3200" i="1">
                            <a:solidFill>
                              <a:srgbClr val="24285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i="1">
                            <a:solidFill>
                              <a:srgbClr val="242852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sl-SI" sz="3200" i="1">
                            <a:solidFill>
                              <a:srgbClr val="242852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sl-SI" sz="3200" dirty="0">
                    <a:solidFill>
                      <a:srgbClr val="242852"/>
                    </a:solidFill>
                  </a:rPr>
                  <a:t>.</a:t>
                </a:r>
                <a:endParaRPr lang="sl-SI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3723" r="-1360" b="-1383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611560" y="2132856"/>
                <a:ext cx="324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=2,3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  <m:r>
                        <a:rPr lang="sl-SI" b="0" i="1" smtClean="0">
                          <a:latin typeface="Cambria Math"/>
                        </a:rPr>
                        <m:t>            </m:t>
                      </m:r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=59,8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132856"/>
                <a:ext cx="324152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6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sz="3200" dirty="0" smtClean="0"/>
                  <a:t>Kvadru s površino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latin typeface="Cambria Math"/>
                      </a:rPr>
                      <m:t>992 </m:t>
                    </m:r>
                    <m:sSup>
                      <m:sSupPr>
                        <m:ctrlPr>
                          <a:rPr lang="sl-SI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sl-SI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sz="3200" dirty="0" smtClean="0"/>
                  <a:t>in razmerjem robov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latin typeface="Cambria Math"/>
                      </a:rPr>
                      <m:t>𝑎</m:t>
                    </m:r>
                    <m:r>
                      <a:rPr lang="sl-SI" sz="3200" b="0" i="1" smtClean="0">
                        <a:latin typeface="Cambria Math"/>
                      </a:rPr>
                      <m:t>:</m:t>
                    </m:r>
                    <m:r>
                      <a:rPr lang="sl-SI" sz="3200" b="0" i="1" smtClean="0">
                        <a:latin typeface="Cambria Math"/>
                      </a:rPr>
                      <m:t>𝑏</m:t>
                    </m:r>
                    <m:r>
                      <a:rPr lang="sl-SI" sz="3200" b="0" i="1" smtClean="0">
                        <a:latin typeface="Cambria Math"/>
                      </a:rPr>
                      <m:t>:</m:t>
                    </m:r>
                    <m:r>
                      <a:rPr lang="sl-SI" sz="3200" b="0" i="1" smtClean="0">
                        <a:latin typeface="Cambria Math"/>
                      </a:rPr>
                      <m:t>𝑐</m:t>
                    </m:r>
                    <m:r>
                      <a:rPr lang="sl-SI" sz="3200" b="0" i="1" smtClean="0">
                        <a:latin typeface="Cambria Math"/>
                      </a:rPr>
                      <m:t>=2:3:5</m:t>
                    </m:r>
                  </m:oMath>
                </a14:m>
                <a:r>
                  <a:rPr lang="sl-SI" sz="3200" dirty="0" smtClean="0"/>
                  <a:t> izračunaj njegovo prostornino.</a:t>
                </a:r>
                <a:endParaRPr lang="sl-SI" sz="32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25000" b="-3510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467544" y="2132856"/>
                <a:ext cx="1585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=992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32856"/>
                <a:ext cx="158562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467544" y="2680035"/>
                <a:ext cx="931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80035"/>
                <a:ext cx="93147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467543" y="3075330"/>
                <a:ext cx="927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075330"/>
                <a:ext cx="9276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467543" y="3444662"/>
                <a:ext cx="910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=5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444662"/>
                <a:ext cx="91069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2680591" y="2132112"/>
                <a:ext cx="1056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𝑎𝑏𝑐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591" y="2132112"/>
                <a:ext cx="10568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2680591" y="2495369"/>
                <a:ext cx="1787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∙3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∙5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591" y="2495369"/>
                <a:ext cx="17870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2680591" y="2897199"/>
                <a:ext cx="1190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=30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591" y="2897199"/>
                <a:ext cx="119038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5214934" y="2132112"/>
                <a:ext cx="2361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  <m:r>
                        <a:rPr lang="sl-SI" b="0" i="1" smtClean="0">
                          <a:latin typeface="Cambria Math"/>
                        </a:rPr>
                        <m:t>𝑎𝑏</m:t>
                      </m:r>
                      <m:r>
                        <a:rPr lang="sl-SI" b="0" i="1" smtClean="0">
                          <a:latin typeface="Cambria Math"/>
                        </a:rPr>
                        <m:t>+2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  <m:r>
                        <a:rPr lang="sl-SI" b="0" i="1" smtClean="0">
                          <a:latin typeface="Cambria Math"/>
                        </a:rPr>
                        <m:t>+2</m:t>
                      </m:r>
                      <m:r>
                        <a:rPr lang="sl-SI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34" y="2132112"/>
                <a:ext cx="236122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4572000" y="2529086"/>
                <a:ext cx="3901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600" b="0" i="1" smtClean="0">
                          <a:latin typeface="Cambria Math"/>
                        </a:rPr>
                        <m:t>992=2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∙3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+2∙2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∙5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+2∙3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∙5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sl-SI" sz="1600" dirty="0"/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29086"/>
                <a:ext cx="3901132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/>
              <p:cNvSpPr txBox="1"/>
              <p:nvPr/>
            </p:nvSpPr>
            <p:spPr>
              <a:xfrm>
                <a:off x="5214934" y="3482487"/>
                <a:ext cx="1423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992=62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34" y="3482487"/>
                <a:ext cx="142353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/>
              <p:cNvSpPr txBox="1"/>
              <p:nvPr/>
            </p:nvSpPr>
            <p:spPr>
              <a:xfrm>
                <a:off x="5335543" y="3839209"/>
                <a:ext cx="1038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16=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43" y="3839209"/>
                <a:ext cx="103881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oljeZBesedilom 13"/>
              <p:cNvSpPr txBox="1"/>
              <p:nvPr/>
            </p:nvSpPr>
            <p:spPr>
              <a:xfrm>
                <a:off x="5456152" y="4173589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152" y="4173589"/>
                <a:ext cx="797591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2680591" y="3266627"/>
                <a:ext cx="1342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=30∙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591" y="3266627"/>
                <a:ext cx="134286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2680591" y="3798037"/>
                <a:ext cx="173310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𝑽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𝟏𝟗𝟐𝟎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591" y="3798037"/>
                <a:ext cx="1733102" cy="37555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jeZBesedilom 16"/>
              <p:cNvSpPr txBox="1"/>
              <p:nvPr/>
            </p:nvSpPr>
            <p:spPr>
              <a:xfrm>
                <a:off x="5214934" y="3113155"/>
                <a:ext cx="2974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992=12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+20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+30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34" y="3113155"/>
                <a:ext cx="2974725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9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Debelina posameznega lista v svežnju je     0,06 mm. Izračunaj prostornino svežnja 500 listov formata A4.</a:t>
            </a:r>
            <a:endParaRPr lang="sl-SI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467544" y="2121226"/>
                <a:ext cx="3116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Format A4 meri: 210x297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21226"/>
                <a:ext cx="3116815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761" t="-8197" b="-2459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467544" y="2596262"/>
                <a:ext cx="1555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𝑑</m:t>
                      </m:r>
                      <m:r>
                        <a:rPr lang="sl-SI" b="0" i="1" smtClean="0">
                          <a:latin typeface="Cambria Math"/>
                        </a:rPr>
                        <m:t>=0,06 </m:t>
                      </m:r>
                      <m:r>
                        <a:rPr lang="sl-SI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96262"/>
                <a:ext cx="15552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4566118" y="2121226"/>
                <a:ext cx="1056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𝑎𝑏𝑐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18" y="2121226"/>
                <a:ext cx="10568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4566118" y="2633990"/>
                <a:ext cx="2758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=210∙297∙500∙0,0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6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18" y="2633990"/>
                <a:ext cx="275838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4566118" y="3172326"/>
                <a:ext cx="21387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=1871100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𝑚𝑚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18" y="3172326"/>
                <a:ext cx="21387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4566118" y="3727430"/>
                <a:ext cx="195752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𝑽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𝟏𝟖𝟕𝟏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18" y="3727430"/>
                <a:ext cx="1957524" cy="375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3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Izračunaj površino kocke, ki ima telesno diagonalo enako dolgo kot kvader z robovi      6 cm, 5 cm in 4 cm.</a:t>
            </a:r>
            <a:endParaRPr lang="sl-SI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539552" y="2132856"/>
                <a:ext cx="1202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𝒂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𝟔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sl-SI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2856"/>
                <a:ext cx="120257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539552" y="2500662"/>
                <a:ext cx="1199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𝒃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𝟓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sl-SI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00662"/>
                <a:ext cx="119936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539552" y="2859465"/>
                <a:ext cx="11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𝒄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sl-SI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59465"/>
                <a:ext cx="117692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2246851" y="2093678"/>
                <a:ext cx="2791213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𝒌𝒗𝒂𝒅𝒓𝒂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51" y="2093678"/>
                <a:ext cx="2791213" cy="4476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ravokotnik 6"/>
              <p:cNvSpPr/>
              <p:nvPr/>
            </p:nvSpPr>
            <p:spPr>
              <a:xfrm>
                <a:off x="2246851" y="2548370"/>
                <a:ext cx="2800447" cy="438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𝒌𝒗𝒂𝒅𝒓𝒂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sl-SI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7" name="Pravokot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51" y="2548370"/>
                <a:ext cx="2800447" cy="438966"/>
              </a:xfrm>
              <a:prstGeom prst="rect">
                <a:avLst/>
              </a:prstGeom>
              <a:blipFill rotWithShape="1">
                <a:blip r:embed="rId6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ravokotnik 7"/>
              <p:cNvSpPr/>
              <p:nvPr/>
            </p:nvSpPr>
            <p:spPr>
              <a:xfrm>
                <a:off x="2246851" y="3044131"/>
                <a:ext cx="17596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𝒌𝒗𝒂𝒅𝒓𝒂</m:t>
                          </m:r>
                        </m:sub>
                      </m:sSub>
                      <m:r>
                        <a:rPr lang="sl-SI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𝟕𝟕</m:t>
                          </m:r>
                        </m:e>
                      </m:rad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8" name="Pravoko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51" y="3044131"/>
                <a:ext cx="175964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5889781" y="2100996"/>
                <a:ext cx="1594924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sl-SI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𝑘𝑜𝑐𝑘𝑒</m:t>
                          </m:r>
                        </m:sub>
                      </m:sSub>
                      <m:r>
                        <a:rPr lang="sl-SI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sl-SI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sl-SI" dirty="0">
                  <a:solidFill>
                    <a:srgbClr val="CC3399"/>
                  </a:solidFill>
                </a:endParaRPr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81" y="2100996"/>
                <a:ext cx="1594924" cy="4019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5889781" y="2565105"/>
                <a:ext cx="1398332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𝟕𝟕</m:t>
                          </m:r>
                        </m:e>
                      </m:rad>
                      <m:r>
                        <a:rPr lang="sl-SI" b="1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sl-SI" b="1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sl-SI" b="1" dirty="0">
                  <a:solidFill>
                    <a:srgbClr val="CC3399"/>
                  </a:solidFill>
                </a:endParaRPr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81" y="2565105"/>
                <a:ext cx="1398332" cy="4019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/>
              <p:cNvSpPr txBox="1"/>
              <p:nvPr/>
            </p:nvSpPr>
            <p:spPr>
              <a:xfrm>
                <a:off x="5889781" y="1628800"/>
                <a:ext cx="1995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𝒌𝒐𝒄𝒌𝒆</m:t>
                          </m:r>
                        </m:sub>
                      </m:sSub>
                      <m:r>
                        <a:rPr lang="sl-SI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sl-SI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𝒌𝒗𝒂𝒅𝒓𝒂</m:t>
                          </m:r>
                        </m:sub>
                      </m:sSub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81" y="1628800"/>
                <a:ext cx="199593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/>
              <p:cNvSpPr txBox="1"/>
              <p:nvPr/>
            </p:nvSpPr>
            <p:spPr>
              <a:xfrm>
                <a:off x="5889781" y="2983810"/>
                <a:ext cx="1080873" cy="726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sl-SI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</a:rPr>
                                <m:t>77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l-SI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sl-SI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sl-SI" dirty="0">
                  <a:solidFill>
                    <a:srgbClr val="CC3399"/>
                  </a:solidFill>
                </a:endParaRPr>
              </a:p>
            </p:txBody>
          </p:sp>
        </mc:Choice>
        <mc:Fallback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81" y="2983810"/>
                <a:ext cx="1080873" cy="72648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/>
              <p:cNvSpPr txBox="1"/>
              <p:nvPr/>
            </p:nvSpPr>
            <p:spPr>
              <a:xfrm>
                <a:off x="3851041" y="4432853"/>
                <a:ext cx="1088696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𝑷</m:t>
                      </m:r>
                      <m:r>
                        <a:rPr lang="sl-SI" b="1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41" y="4432853"/>
                <a:ext cx="1088696" cy="3755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oljeZBesedilom 13"/>
              <p:cNvSpPr txBox="1"/>
              <p:nvPr/>
            </p:nvSpPr>
            <p:spPr>
              <a:xfrm>
                <a:off x="3826830" y="4774284"/>
                <a:ext cx="1813702" cy="825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𝑷</m:t>
                      </m:r>
                      <m:r>
                        <a:rPr lang="sl-SI" b="1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𝟔</m:t>
                      </m:r>
                      <m:r>
                        <a:rPr lang="sl-SI" b="1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1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b="1" i="1" smtClean="0">
                                      <a:solidFill>
                                        <a:srgbClr val="CC33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sl-SI" b="1" i="1" smtClean="0">
                                          <a:solidFill>
                                            <a:srgbClr val="CC339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sl-SI" b="1" i="1" smtClean="0">
                                          <a:solidFill>
                                            <a:srgbClr val="CC339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𝟕𝟕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sl-SI" b="1" i="1" smtClean="0">
                                          <a:solidFill>
                                            <a:srgbClr val="CC339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sl-SI" b="1" i="1" smtClean="0">
                                          <a:solidFill>
                                            <a:srgbClr val="CC339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b="1" i="1" smtClean="0">
                              <a:solidFill>
                                <a:srgbClr val="CC3399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830" y="4774284"/>
                <a:ext cx="1813702" cy="82599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3851041" y="5702478"/>
                <a:ext cx="160486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𝟏𝟓𝟒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41" y="5702478"/>
                <a:ext cx="1604863" cy="3755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telesna_diagona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14" y="3898381"/>
            <a:ext cx="17907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lesna_diagon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8" y="3898381"/>
            <a:ext cx="29718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sl-SI" sz="3200" dirty="0" smtClean="0"/>
                  <a:t>Natančno izračunaj rob in površino enakorobe tristrane prizme s prostornino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latin typeface="Cambria Math"/>
                      </a:rPr>
                      <m:t>18 </m:t>
                    </m:r>
                    <m:sSup>
                      <m:sSupPr>
                        <m:ctrlPr>
                          <a:rPr lang="sl-SI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sl-SI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sl-SI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25000" b="-638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539552" y="2121226"/>
                <a:ext cx="1409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=18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21226"/>
                <a:ext cx="140936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3851920" y="2121226"/>
                <a:ext cx="1108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𝑆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121226"/>
                <a:ext cx="110889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539552" y="2502323"/>
                <a:ext cx="2248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𝑣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 −</m:t>
                      </m:r>
                      <m:r>
                        <a:rPr lang="sl-SI" b="0" i="1" smtClean="0">
                          <a:latin typeface="Cambria Math"/>
                        </a:rPr>
                        <m:t>𝑒𝑛𝑎𝑘𝑜𝑟𝑜𝑏𝑎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02323"/>
                <a:ext cx="22481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3851920" y="2554967"/>
                <a:ext cx="1505733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554967"/>
                <a:ext cx="1505733" cy="6732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3851919" y="3234057"/>
                <a:ext cx="2116349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0" smtClean="0">
                          <a:latin typeface="Cambria Math"/>
                        </a:rPr>
                        <m:t>18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        /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∙4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19" y="3234057"/>
                <a:ext cx="2116349" cy="6732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3851920" y="3908024"/>
                <a:ext cx="221983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72=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sl-SI" b="0" i="1" smtClean="0">
                          <a:latin typeface="Cambria Math"/>
                        </a:rPr>
                        <m:t>        /: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908024"/>
                <a:ext cx="2219838" cy="401970"/>
              </a:xfrm>
              <a:prstGeom prst="rect">
                <a:avLst/>
              </a:prstGeom>
              <a:blipFill rotWithShape="1"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3851920" y="4369359"/>
                <a:ext cx="2039404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72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              /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∛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369359"/>
                <a:ext cx="2039404" cy="6646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3851920" y="5051410"/>
                <a:ext cx="115377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sl-SI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sl-SI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72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l-SI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l-SI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ra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051410"/>
                <a:ext cx="1153777" cy="9106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3851919" y="6074215"/>
                <a:ext cx="15648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𝟒𝟔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sl-SI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19" y="6074215"/>
                <a:ext cx="156485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/>
              <p:cNvSpPr txBox="1"/>
              <p:nvPr/>
            </p:nvSpPr>
            <p:spPr>
              <a:xfrm>
                <a:off x="539552" y="3189134"/>
                <a:ext cx="150964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  <m:r>
                        <a:rPr lang="sl-SI" b="0" i="1" smtClean="0">
                          <a:latin typeface="Cambria Math"/>
                        </a:rPr>
                        <m:t>𝑆</m:t>
                      </m:r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𝑝𝑙</m:t>
                          </m:r>
                        </m:sub>
                      </m:sSub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89134"/>
                <a:ext cx="1509644" cy="390748"/>
              </a:xfrm>
              <a:prstGeom prst="rect">
                <a:avLst/>
              </a:prstGeom>
              <a:blipFill rotWithShape="1"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539552" y="3639314"/>
                <a:ext cx="2141997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=2∙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39314"/>
                <a:ext cx="2141997" cy="6732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539552" y="4309994"/>
                <a:ext cx="2900153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=2∙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3,46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3,46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09994"/>
                <a:ext cx="2900153" cy="6732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539552" y="5137427"/>
                <a:ext cx="182928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𝟒𝟔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𝟑𝟗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37427"/>
                <a:ext cx="1829283" cy="3755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rizma :: OpenProf.co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91" y="1261929"/>
            <a:ext cx="17335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620000" cy="1426170"/>
              </a:xfrm>
            </p:spPr>
            <p:txBody>
              <a:bodyPr/>
              <a:lstStyle/>
              <a:p>
                <a:pPr/>
                <a:r>
                  <a:rPr lang="sl-SI" sz="3200" dirty="0" smtClean="0"/>
                  <a:t>Določi kote med telesno diagonalo kvadra in njegovimi robovi, če je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latin typeface="Cambria Math"/>
                      </a:rPr>
                      <m:t>𝑎</m:t>
                    </m:r>
                    <m:r>
                      <a:rPr lang="sl-SI" sz="3200" b="0" i="1" smtClean="0">
                        <a:latin typeface="Cambria Math"/>
                      </a:rPr>
                      <m:t>=3 </m:t>
                    </m:r>
                    <m:r>
                      <a:rPr lang="sl-SI" sz="3200" b="0" i="1" smtClean="0">
                        <a:latin typeface="Cambria Math"/>
                      </a:rPr>
                      <m:t>𝑚</m:t>
                    </m:r>
                    <m:r>
                      <a:rPr lang="sl-SI" sz="3200" b="0" i="1" smtClean="0">
                        <a:latin typeface="Cambria Math"/>
                      </a:rPr>
                      <m:t>, </m:t>
                    </m:r>
                    <m:r>
                      <a:rPr lang="sl-SI" sz="3200" b="0" i="1" smtClean="0">
                        <a:latin typeface="Cambria Math"/>
                      </a:rPr>
                      <m:t>𝑏</m:t>
                    </m:r>
                    <m:r>
                      <a:rPr lang="sl-SI" sz="3200" b="0" i="1" smtClean="0">
                        <a:latin typeface="Cambria Math"/>
                      </a:rPr>
                      <m:t>=5 </m:t>
                    </m:r>
                    <m:r>
                      <a:rPr lang="sl-SI" sz="3200" b="0" i="1" smtClean="0">
                        <a:latin typeface="Cambria Math"/>
                      </a:rPr>
                      <m:t>𝑚</m:t>
                    </m:r>
                    <m:r>
                      <a:rPr lang="sl-SI" sz="3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sl-SI" sz="3200" b="0" i="1" dirty="0" smtClean="0">
                    <a:latin typeface="Cambria Math"/>
                  </a:rPr>
                  <a:t/>
                </a:r>
                <a:br>
                  <a:rPr lang="sl-SI" sz="3200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3200" b="0" i="1" smtClean="0">
                          <a:latin typeface="Cambria Math"/>
                        </a:rPr>
                        <m:t>𝑐</m:t>
                      </m:r>
                      <m:r>
                        <a:rPr lang="sl-SI" sz="3200" b="0" i="1" smtClean="0">
                          <a:latin typeface="Cambria Math"/>
                        </a:rPr>
                        <m:t>=7 </m:t>
                      </m:r>
                      <m:r>
                        <a:rPr lang="sl-SI" sz="3200" b="0" i="1" smtClean="0">
                          <a:latin typeface="Cambria Math"/>
                        </a:rPr>
                        <m:t>𝑚</m:t>
                      </m:r>
                      <m:r>
                        <a:rPr lang="sl-SI" sz="3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sl-SI" sz="32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620000" cy="1426170"/>
              </a:xfrm>
              <a:blipFill rotWithShape="1">
                <a:blip r:embed="rId2"/>
                <a:stretch>
                  <a:fillRect l="-2000" t="-982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Nauk.si – napredne učne ko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5242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539552" y="2204864"/>
                <a:ext cx="1194686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1194686" cy="5648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2200063" y="2169855"/>
                <a:ext cx="1257652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063" y="2169855"/>
                <a:ext cx="1257652" cy="6347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3648370" y="2204864"/>
                <a:ext cx="1256049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370" y="2204864"/>
                <a:ext cx="1256049" cy="5648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5364088" y="4593008"/>
                <a:ext cx="2191882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593008"/>
                <a:ext cx="2191882" cy="4476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5364088" y="5040695"/>
                <a:ext cx="2135585" cy="435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040695"/>
                <a:ext cx="2135585" cy="4354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5364088" y="5476135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=9,11 </m:t>
                      </m:r>
                      <m:r>
                        <a:rPr lang="sl-SI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476135"/>
                <a:ext cx="136815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539552" y="2840055"/>
                <a:ext cx="1460464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9,11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40055"/>
                <a:ext cx="1460464" cy="6401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539552" y="3604374"/>
                <a:ext cx="146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=0,77</m:t>
                          </m:r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04374"/>
                <a:ext cx="146046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539552" y="4157351"/>
                <a:ext cx="1265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𝟑𝟗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sl-SI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57351"/>
                <a:ext cx="126509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2147023" y="2804644"/>
                <a:ext cx="1478866" cy="665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9,11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023" y="2804644"/>
                <a:ext cx="1478866" cy="66588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3648370" y="2840055"/>
                <a:ext cx="1477264" cy="665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9,11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370" y="2840055"/>
                <a:ext cx="1477264" cy="66588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PoljeZBesedilom 14"/>
              <p:cNvSpPr txBox="1"/>
              <p:nvPr/>
            </p:nvSpPr>
            <p:spPr>
              <a:xfrm>
                <a:off x="2165425" y="3533136"/>
                <a:ext cx="1478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=0,55</m:t>
                          </m:r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425" y="3533136"/>
                <a:ext cx="1478866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3648370" y="3568828"/>
                <a:ext cx="1477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=0,33</m:t>
                          </m:r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370" y="3568828"/>
                <a:ext cx="1477264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/>
              <p:cNvSpPr txBox="1"/>
              <p:nvPr/>
            </p:nvSpPr>
            <p:spPr>
              <a:xfrm>
                <a:off x="2200063" y="4157370"/>
                <a:ext cx="1282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𝟓𝟔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sl-SI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063" y="4157370"/>
                <a:ext cx="1282723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/>
              <p:cNvSpPr txBox="1"/>
              <p:nvPr/>
            </p:nvSpPr>
            <p:spPr>
              <a:xfrm>
                <a:off x="3733147" y="4122616"/>
                <a:ext cx="1281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𝟕𝟎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sl-SI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PoljeZBesedilom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147" y="4122616"/>
                <a:ext cx="128112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8" r="12914" b="16240"/>
          <a:stretch/>
        </p:blipFill>
        <p:spPr bwMode="auto">
          <a:xfrm rot="16200000">
            <a:off x="-106321" y="4604657"/>
            <a:ext cx="2351314" cy="215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200" y="-18516600"/>
            <a:ext cx="27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0" r="19141" b="16568"/>
          <a:stretch/>
        </p:blipFill>
        <p:spPr bwMode="auto">
          <a:xfrm rot="16200000">
            <a:off x="2556778" y="4431865"/>
            <a:ext cx="2183185" cy="262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3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620000" cy="2002234"/>
              </a:xfrm>
            </p:spPr>
            <p:txBody>
              <a:bodyPr/>
              <a:lstStyle/>
              <a:p>
                <a:r>
                  <a:rPr lang="sl-SI" sz="2800" dirty="0" smtClean="0"/>
                  <a:t>Osnovna ploskev prizme je paralelogram s stranicama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/>
                      </a:rPr>
                      <m:t>𝑎</m:t>
                    </m:r>
                    <m:r>
                      <a:rPr lang="sl-SI" sz="2800" b="0" i="1" smtClean="0">
                        <a:latin typeface="Cambria Math"/>
                      </a:rPr>
                      <m:t>=5 </m:t>
                    </m:r>
                    <m:r>
                      <a:rPr lang="sl-SI" sz="28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sl-SI" sz="2800" dirty="0" smtClean="0"/>
                  <a:t> in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/>
                      </a:rPr>
                      <m:t>𝑏</m:t>
                    </m:r>
                    <m:r>
                      <a:rPr lang="sl-SI" sz="2800" b="0" i="1" smtClean="0">
                        <a:latin typeface="Cambria Math"/>
                      </a:rPr>
                      <m:t>=8 </m:t>
                    </m:r>
                    <m:r>
                      <a:rPr lang="sl-SI" sz="28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sl-SI" sz="2800" dirty="0" smtClean="0"/>
                  <a:t> ter kotom med njima </a:t>
                </a:r>
                <a14:m>
                  <m:oMath xmlns:m="http://schemas.openxmlformats.org/officeDocument/2006/math">
                    <m:r>
                      <a:rPr lang="sl-SI" sz="28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sl-SI" sz="2800" b="0" i="1" smtClean="0">
                        <a:latin typeface="Cambria Math"/>
                        <a:ea typeface="Cambria Math"/>
                      </a:rPr>
                      <m:t>=60°</m:t>
                    </m:r>
                  </m:oMath>
                </a14:m>
                <a:r>
                  <a:rPr lang="sl-SI" sz="2800" dirty="0" smtClean="0"/>
                  <a:t>. Višina prizme je enaka krajši diagonali paralelograma. Izračunaj površino in prostornino prizme.</a:t>
                </a:r>
                <a:endParaRPr lang="sl-SI" sz="28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620000" cy="2002234"/>
              </a:xfrm>
              <a:blipFill rotWithShape="1">
                <a:blip r:embed="rId2"/>
                <a:stretch>
                  <a:fillRect l="-1600" t="-8511" b="-1398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467544" y="266827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Paralelogram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467544" y="3100318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=5 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00318"/>
                <a:ext cx="11560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467544" y="3460358"/>
                <a:ext cx="1101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=8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60358"/>
                <a:ext cx="110100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467544" y="3829690"/>
                <a:ext cx="1026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=60°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29690"/>
                <a:ext cx="10268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/>
          <p:cNvSpPr txBox="1"/>
          <p:nvPr/>
        </p:nvSpPr>
        <p:spPr>
          <a:xfrm>
            <a:off x="467544" y="447639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Prizma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486139" y="4845727"/>
                <a:ext cx="804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𝑣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39" y="4845727"/>
                <a:ext cx="80406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2155731" y="2669149"/>
                <a:ext cx="944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𝑆𝑣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731" y="2669149"/>
                <a:ext cx="94410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4524139" y="2656657"/>
                <a:ext cx="150964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  <m:r>
                        <a:rPr lang="sl-SI" b="0" i="1" smtClean="0">
                          <a:latin typeface="Cambria Math"/>
                        </a:rPr>
                        <m:t>𝑆</m:t>
                      </m:r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𝑝𝑙</m:t>
                          </m:r>
                        </m:sub>
                      </m:sSub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39" y="2656657"/>
                <a:ext cx="1509644" cy="390748"/>
              </a:xfrm>
              <a:prstGeom prst="rect">
                <a:avLst/>
              </a:prstGeom>
              <a:blipFill rotWithShape="1"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2049573" y="4570429"/>
                <a:ext cx="1432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𝑆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𝑎𝑏𝑠𝑖𝑛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73" y="4570429"/>
                <a:ext cx="143282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/>
              <p:cNvSpPr txBox="1"/>
              <p:nvPr/>
            </p:nvSpPr>
            <p:spPr>
              <a:xfrm>
                <a:off x="2049573" y="4939761"/>
                <a:ext cx="1915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𝑆</m:t>
                      </m:r>
                      <m:r>
                        <a:rPr lang="sl-SI" b="0" i="1" smtClean="0">
                          <a:latin typeface="Cambria Math"/>
                        </a:rPr>
                        <m:t>=5∙8∙</m:t>
                      </m:r>
                      <m:func>
                        <m:func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60°</m:t>
                          </m:r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73" y="4939761"/>
                <a:ext cx="191558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2029627" y="5309093"/>
                <a:ext cx="1881925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𝑆</m:t>
                      </m:r>
                      <m:r>
                        <a:rPr lang="sl-SI" b="0" i="1" smtClean="0">
                          <a:latin typeface="Cambria Math"/>
                        </a:rPr>
                        <m:t>=20∙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627" y="5309093"/>
                <a:ext cx="1881925" cy="4019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4107294" y="4511419"/>
                <a:ext cx="27399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</a:rPr>
                        <m:t>𝑎𝑏𝑐𝑜𝑠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94" y="4511419"/>
                <a:ext cx="2739917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4107294" y="4966271"/>
                <a:ext cx="3378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∙5∙8∙</m:t>
                      </m:r>
                      <m:func>
                        <m:func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60°</m:t>
                          </m:r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94" y="4966271"/>
                <a:ext cx="3378874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/>
              <p:cNvSpPr txBox="1"/>
              <p:nvPr/>
            </p:nvSpPr>
            <p:spPr>
              <a:xfrm>
                <a:off x="4107294" y="5376413"/>
                <a:ext cx="1043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=49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94" y="5376413"/>
                <a:ext cx="1043427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/>
              <p:cNvSpPr txBox="1"/>
              <p:nvPr/>
            </p:nvSpPr>
            <p:spPr>
              <a:xfrm>
                <a:off x="4107294" y="5745745"/>
                <a:ext cx="1155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r>
                        <a:rPr lang="sl-SI" b="0" i="1" smtClean="0">
                          <a:latin typeface="Cambria Math"/>
                        </a:rPr>
                        <m:t>=7 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8" name="PoljeZBesedilom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94" y="5745745"/>
                <a:ext cx="1155573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/>
              <p:cNvSpPr txBox="1"/>
              <p:nvPr/>
            </p:nvSpPr>
            <p:spPr>
              <a:xfrm>
                <a:off x="2155731" y="3087341"/>
                <a:ext cx="1515351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=20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∙7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9" name="PoljeZBesedilom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731" y="3087341"/>
                <a:ext cx="1515351" cy="40197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/>
              <p:cNvSpPr txBox="1"/>
              <p:nvPr/>
            </p:nvSpPr>
            <p:spPr>
              <a:xfrm>
                <a:off x="2104523" y="3518607"/>
                <a:ext cx="181966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𝑽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𝟐𝟒𝟐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20" name="PoljeZBesedilom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523" y="3518607"/>
                <a:ext cx="1819665" cy="37555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/>
              <p:cNvSpPr txBox="1"/>
              <p:nvPr/>
            </p:nvSpPr>
            <p:spPr>
              <a:xfrm>
                <a:off x="4524137" y="3058388"/>
                <a:ext cx="3106107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600" b="0" i="1" smtClean="0">
                          <a:latin typeface="Cambria Math"/>
                        </a:rPr>
                        <m:t>𝑃</m:t>
                      </m:r>
                      <m:r>
                        <a:rPr lang="sl-SI" sz="1600" b="0" i="1" smtClean="0">
                          <a:latin typeface="Cambria Math"/>
                        </a:rPr>
                        <m:t>=2∙20</m:t>
                      </m:r>
                      <m:rad>
                        <m:radPr>
                          <m:degHide m:val="on"/>
                          <m:ctrlPr>
                            <a:rPr lang="sl-SI" sz="16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sz="1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+2∙</m:t>
                      </m:r>
                      <m:r>
                        <a:rPr lang="sl-SI" sz="1600" b="0" i="0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sl-SI" sz="1600" b="0" i="1" smtClean="0">
                          <a:latin typeface="Cambria Math"/>
                          <a:ea typeface="Cambria Math"/>
                        </a:rPr>
                        <m:t>∙7+2∙8∙7</m:t>
                      </m:r>
                    </m:oMath>
                  </m:oMathPara>
                </a14:m>
                <a:endParaRPr lang="sl-SI" sz="1600" dirty="0"/>
              </a:p>
            </p:txBody>
          </p:sp>
        </mc:Choice>
        <mc:Fallback xmlns="">
          <p:sp>
            <p:nvSpPr>
              <p:cNvPr id="21" name="PoljeZBesedilom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37" y="3058388"/>
                <a:ext cx="3106107" cy="36760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/>
              <p:cNvSpPr txBox="1"/>
              <p:nvPr/>
            </p:nvSpPr>
            <p:spPr>
              <a:xfrm>
                <a:off x="4524139" y="3531816"/>
                <a:ext cx="182928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𝟐𝟓𝟏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22" name="PoljeZBesedilom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39" y="3531816"/>
                <a:ext cx="1829283" cy="37555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9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7620000" cy="1714202"/>
              </a:xfrm>
            </p:spPr>
            <p:txBody>
              <a:bodyPr/>
              <a:lstStyle/>
              <a:p>
                <a:r>
                  <a:rPr lang="sl-SI" sz="2800" dirty="0" smtClean="0"/>
                  <a:t>Izračunaj površino in prostornino 15 cm visoke tristrane prizme, če je dano razmerje osnovnih robov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/>
                      </a:rPr>
                      <m:t>𝑎</m:t>
                    </m:r>
                    <m:r>
                      <a:rPr lang="sl-SI" sz="2800" b="0" i="1" smtClean="0">
                        <a:latin typeface="Cambria Math"/>
                      </a:rPr>
                      <m:t>:</m:t>
                    </m:r>
                    <m:r>
                      <a:rPr lang="sl-SI" sz="2800" b="0" i="1" smtClean="0">
                        <a:latin typeface="Cambria Math"/>
                      </a:rPr>
                      <m:t>𝑏</m:t>
                    </m:r>
                    <m:r>
                      <a:rPr lang="sl-SI" sz="2800" b="0" i="1" smtClean="0">
                        <a:latin typeface="Cambria Math"/>
                      </a:rPr>
                      <m:t>:</m:t>
                    </m:r>
                    <m:r>
                      <a:rPr lang="sl-SI" sz="2800" b="0" i="1" smtClean="0">
                        <a:latin typeface="Cambria Math"/>
                      </a:rPr>
                      <m:t>𝑐</m:t>
                    </m:r>
                    <m:r>
                      <a:rPr lang="sl-SI" sz="2800" b="0" i="1" smtClean="0">
                        <a:latin typeface="Cambria Math"/>
                      </a:rPr>
                      <m:t>=8:5:7</m:t>
                    </m:r>
                  </m:oMath>
                </a14:m>
                <a:r>
                  <a:rPr lang="sl-SI" sz="2800" dirty="0" smtClean="0"/>
                  <a:t> in obseg osnovne ploskve </a:t>
                </a:r>
                <a:r>
                  <a:rPr lang="sl-SI" sz="2800" b="0" i="1" dirty="0" smtClean="0">
                    <a:latin typeface="Cambria Math"/>
                  </a:rPr>
                  <a:t/>
                </a:r>
                <a:br>
                  <a:rPr lang="sl-SI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/>
                      </a:rPr>
                      <m:t>𝑜</m:t>
                    </m:r>
                    <m:r>
                      <a:rPr lang="sl-SI" sz="2800" b="0" i="1" smtClean="0">
                        <a:latin typeface="Cambria Math"/>
                      </a:rPr>
                      <m:t>=200 </m:t>
                    </m:r>
                    <m:r>
                      <a:rPr lang="sl-SI" sz="28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sl-SI" sz="2800" dirty="0" smtClean="0"/>
                  <a:t>.</a:t>
                </a:r>
                <a:endParaRPr lang="sl-SI" sz="28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7620000" cy="1714202"/>
              </a:xfrm>
              <a:blipFill rotWithShape="1">
                <a:blip r:embed="rId2"/>
                <a:stretch>
                  <a:fillRect l="-1600" t="-6050" r="-1440" b="-1245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jeZBesedilom 2"/>
              <p:cNvSpPr txBox="1"/>
              <p:nvPr/>
            </p:nvSpPr>
            <p:spPr>
              <a:xfrm>
                <a:off x="467544" y="2471192"/>
                <a:ext cx="1282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𝑣</m:t>
                      </m:r>
                      <m:r>
                        <a:rPr lang="sl-SI" b="0" i="1" smtClean="0">
                          <a:latin typeface="Cambria Math"/>
                        </a:rPr>
                        <m:t>=15 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71192"/>
                <a:ext cx="128221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jeZBesedilom 3"/>
          <p:cNvSpPr txBox="1"/>
          <p:nvPr/>
        </p:nvSpPr>
        <p:spPr>
          <a:xfrm>
            <a:off x="467544" y="3040886"/>
            <a:ext cx="105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Trikotnik: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474507" y="3438683"/>
                <a:ext cx="931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=8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07" y="3438683"/>
                <a:ext cx="93147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/>
              <p:cNvSpPr txBox="1"/>
              <p:nvPr/>
            </p:nvSpPr>
            <p:spPr>
              <a:xfrm>
                <a:off x="478290" y="3808015"/>
                <a:ext cx="927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=5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90" y="3808015"/>
                <a:ext cx="9276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/>
              <p:cNvSpPr txBox="1"/>
              <p:nvPr/>
            </p:nvSpPr>
            <p:spPr>
              <a:xfrm>
                <a:off x="473779" y="4179781"/>
                <a:ext cx="910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  <m:r>
                        <a:rPr lang="sl-SI" b="0" i="1" smtClean="0">
                          <a:latin typeface="Cambria Math"/>
                        </a:rPr>
                        <m:t>=7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79" y="4179781"/>
                <a:ext cx="91069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/>
              <p:cNvSpPr txBox="1"/>
              <p:nvPr/>
            </p:nvSpPr>
            <p:spPr>
              <a:xfrm>
                <a:off x="478290" y="4584765"/>
                <a:ext cx="1407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𝑜</m:t>
                      </m:r>
                      <m:r>
                        <a:rPr lang="sl-SI" b="0" i="1" smtClean="0">
                          <a:latin typeface="Cambria Math"/>
                        </a:rPr>
                        <m:t>=200 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90" y="4584765"/>
                <a:ext cx="140718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2267744" y="2471192"/>
                <a:ext cx="944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𝑆𝑣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471192"/>
                <a:ext cx="94410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/>
              <p:cNvSpPr txBox="1"/>
              <p:nvPr/>
            </p:nvSpPr>
            <p:spPr>
              <a:xfrm>
                <a:off x="4208097" y="2502190"/>
                <a:ext cx="150964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𝑃</m:t>
                      </m:r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  <m:r>
                        <a:rPr lang="sl-SI" b="0" i="1" smtClean="0">
                          <a:latin typeface="Cambria Math"/>
                        </a:rPr>
                        <m:t>𝑆</m:t>
                      </m:r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𝑝𝑙</m:t>
                          </m:r>
                        </m:sub>
                      </m:sSub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097" y="2502190"/>
                <a:ext cx="1509644" cy="390748"/>
              </a:xfrm>
              <a:prstGeom prst="rect">
                <a:avLst/>
              </a:prstGeom>
              <a:blipFill rotWithShape="1"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/>
              <p:cNvSpPr txBox="1"/>
              <p:nvPr/>
            </p:nvSpPr>
            <p:spPr>
              <a:xfrm>
                <a:off x="5292080" y="4769431"/>
                <a:ext cx="3064300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𝑆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769431"/>
                <a:ext cx="3064300" cy="4277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/>
              <p:cNvSpPr txBox="1"/>
              <p:nvPr/>
            </p:nvSpPr>
            <p:spPr>
              <a:xfrm>
                <a:off x="2280997" y="4769431"/>
                <a:ext cx="1579600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𝑠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97" y="4769431"/>
                <a:ext cx="1579600" cy="61645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6300192" y="2460441"/>
                <a:ext cx="1595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𝑜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r>
                        <a:rPr lang="sl-SI" b="0" i="1" smtClean="0">
                          <a:latin typeface="Cambria Math"/>
                        </a:rPr>
                        <m:t>𝑏</m:t>
                      </m:r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r>
                        <a:rPr lang="sl-SI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460441"/>
                <a:ext cx="15959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/>
              <p:cNvSpPr txBox="1"/>
              <p:nvPr/>
            </p:nvSpPr>
            <p:spPr>
              <a:xfrm>
                <a:off x="6300192" y="2829100"/>
                <a:ext cx="2251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200=8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+5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+7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829100"/>
                <a:ext cx="2251065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/>
              <p:cNvSpPr txBox="1"/>
              <p:nvPr/>
            </p:nvSpPr>
            <p:spPr>
              <a:xfrm>
                <a:off x="6300192" y="3254017"/>
                <a:ext cx="1310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200=20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254017"/>
                <a:ext cx="131055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/>
              <p:cNvSpPr txBox="1"/>
              <p:nvPr/>
            </p:nvSpPr>
            <p:spPr>
              <a:xfrm>
                <a:off x="6300192" y="3623349"/>
                <a:ext cx="1280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=10 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623349"/>
                <a:ext cx="1280863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/>
              <p:cNvSpPr txBox="1"/>
              <p:nvPr/>
            </p:nvSpPr>
            <p:spPr>
              <a:xfrm>
                <a:off x="1208857" y="3438683"/>
                <a:ext cx="1932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=8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∙10=80 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57" y="3438683"/>
                <a:ext cx="193270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/>
              <p:cNvSpPr txBox="1"/>
              <p:nvPr/>
            </p:nvSpPr>
            <p:spPr>
              <a:xfrm>
                <a:off x="1208856" y="3806030"/>
                <a:ext cx="1932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=5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∙10=50 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8" name="PoljeZBesedilom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56" y="3806030"/>
                <a:ext cx="1932709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/>
              <p:cNvSpPr txBox="1"/>
              <p:nvPr/>
            </p:nvSpPr>
            <p:spPr>
              <a:xfrm>
                <a:off x="1242184" y="4177347"/>
                <a:ext cx="1932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=7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∙10=70 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9" name="PoljeZBesedilom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84" y="4177347"/>
                <a:ext cx="1932709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/>
              <p:cNvSpPr txBox="1"/>
              <p:nvPr/>
            </p:nvSpPr>
            <p:spPr>
              <a:xfrm>
                <a:off x="4893529" y="5440311"/>
                <a:ext cx="3569823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400" b="0" i="1" smtClean="0">
                          <a:latin typeface="Cambria Math"/>
                        </a:rPr>
                        <m:t>𝑆</m:t>
                      </m:r>
                      <m:r>
                        <a:rPr lang="sl-SI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sz="1400" b="0" i="1" smtClean="0">
                              <a:latin typeface="Cambria Math"/>
                            </a:rPr>
                            <m:t>100</m:t>
                          </m:r>
                          <m:d>
                            <m:dPr>
                              <m:ctrlPr>
                                <a:rPr lang="sl-SI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sz="1400" b="0" i="1" smtClean="0">
                                  <a:latin typeface="Cambria Math"/>
                                </a:rPr>
                                <m:t>100−80</m:t>
                              </m:r>
                            </m:e>
                          </m:d>
                          <m:d>
                            <m:dPr>
                              <m:ctrlPr>
                                <a:rPr lang="sl-SI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sz="1400" b="0" i="1" smtClean="0">
                                  <a:latin typeface="Cambria Math"/>
                                </a:rPr>
                                <m:t>100−50</m:t>
                              </m:r>
                            </m:e>
                          </m:d>
                          <m:d>
                            <m:dPr>
                              <m:ctrlPr>
                                <a:rPr lang="sl-SI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sz="1400" b="0" i="1" smtClean="0">
                                  <a:latin typeface="Cambria Math"/>
                                </a:rPr>
                                <m:t>100−70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sl-SI" sz="1400" dirty="0"/>
              </a:p>
            </p:txBody>
          </p:sp>
        </mc:Choice>
        <mc:Fallback xmlns="">
          <p:sp>
            <p:nvSpPr>
              <p:cNvPr id="20" name="PoljeZBesedilom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529" y="5440311"/>
                <a:ext cx="3569823" cy="35323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/>
              <p:cNvSpPr txBox="1"/>
              <p:nvPr/>
            </p:nvSpPr>
            <p:spPr>
              <a:xfrm>
                <a:off x="2280997" y="5385881"/>
                <a:ext cx="1971950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𝑠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80+50+70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21" name="PoljeZBesedilom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97" y="5385881"/>
                <a:ext cx="1971950" cy="61651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/>
              <p:cNvSpPr txBox="1"/>
              <p:nvPr/>
            </p:nvSpPr>
            <p:spPr>
              <a:xfrm>
                <a:off x="2280997" y="6002396"/>
                <a:ext cx="1390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𝑠</m:t>
                      </m:r>
                      <m:r>
                        <a:rPr lang="sl-SI" b="0" i="1" smtClean="0">
                          <a:latin typeface="Cambria Math"/>
                        </a:rPr>
                        <m:t>=100 </m:t>
                      </m:r>
                      <m:r>
                        <a:rPr lang="sl-SI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22" name="PoljeZBesedilom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97" y="6002396"/>
                <a:ext cx="1390830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/>
              <p:cNvSpPr txBox="1"/>
              <p:nvPr/>
            </p:nvSpPr>
            <p:spPr>
              <a:xfrm>
                <a:off x="5292080" y="6002396"/>
                <a:ext cx="181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𝑆</m:t>
                      </m:r>
                      <m:r>
                        <a:rPr lang="sl-SI" b="0" i="1" smtClean="0">
                          <a:latin typeface="Cambria Math"/>
                        </a:rPr>
                        <m:t>=1732,1 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23" name="PoljeZBesedilom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6002396"/>
                <a:ext cx="1816908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jeZBesedilom 23"/>
              <p:cNvSpPr txBox="1"/>
              <p:nvPr/>
            </p:nvSpPr>
            <p:spPr>
              <a:xfrm>
                <a:off x="2243275" y="2829100"/>
                <a:ext cx="1796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𝑉</m:t>
                      </m:r>
                      <m:r>
                        <a:rPr lang="sl-SI" b="0" i="1" smtClean="0">
                          <a:latin typeface="Cambria Math"/>
                        </a:rPr>
                        <m:t>=1732,1∙15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24" name="PoljeZBesedilom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75" y="2829100"/>
                <a:ext cx="1796582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jeZBesedilom 24"/>
              <p:cNvSpPr txBox="1"/>
              <p:nvPr/>
            </p:nvSpPr>
            <p:spPr>
              <a:xfrm>
                <a:off x="2226643" y="3196464"/>
                <a:ext cx="209538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𝑽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𝟐𝟓𝟗𝟖𝟎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sl-SI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PoljeZBesedilom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43" y="3196464"/>
                <a:ext cx="2095382" cy="37555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jeZBesedilom 25"/>
              <p:cNvSpPr txBox="1"/>
              <p:nvPr/>
            </p:nvSpPr>
            <p:spPr>
              <a:xfrm>
                <a:off x="4208097" y="2892938"/>
                <a:ext cx="21679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400" b="0" i="1" smtClean="0">
                          <a:latin typeface="Cambria Math"/>
                        </a:rPr>
                        <m:t>𝑃</m:t>
                      </m:r>
                      <m:r>
                        <a:rPr lang="sl-SI" sz="1400" b="0" i="1" smtClean="0">
                          <a:latin typeface="Cambria Math"/>
                        </a:rPr>
                        <m:t>=2∙1732,1+</m:t>
                      </m:r>
                      <m:r>
                        <a:rPr lang="sl-SI" sz="1400" b="0" i="1" smtClean="0">
                          <a:latin typeface="Cambria Math"/>
                          <a:ea typeface="Cambria Math"/>
                        </a:rPr>
                        <m:t>200∙15</m:t>
                      </m:r>
                    </m:oMath>
                  </m:oMathPara>
                </a14:m>
                <a:endParaRPr lang="sl-SI" sz="1400" dirty="0"/>
              </a:p>
            </p:txBody>
          </p:sp>
        </mc:Choice>
        <mc:Fallback xmlns="">
          <p:sp>
            <p:nvSpPr>
              <p:cNvPr id="26" name="PoljeZBesedilom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097" y="2892938"/>
                <a:ext cx="2167965" cy="30777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jeZBesedilom 26"/>
              <p:cNvSpPr txBox="1"/>
              <p:nvPr/>
            </p:nvSpPr>
            <p:spPr>
              <a:xfrm>
                <a:off x="4208097" y="3196464"/>
                <a:ext cx="196714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𝟔𝟒𝟔𝟒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sl-SI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sl-SI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27" name="PoljeZBesedilom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097" y="3196464"/>
                <a:ext cx="1967142" cy="37555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2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olica">
  <a:themeElements>
    <a:clrScheme name="Elementarn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isarn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olic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1116</TotalTime>
  <Words>1724</Words>
  <Application>Microsoft Office PowerPoint</Application>
  <PresentationFormat>Diaprojekcija na zaslonu (4:3)</PresentationFormat>
  <Paragraphs>176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Okolica</vt:lpstr>
      <vt:lpstr>GEOMETRIJA</vt:lpstr>
      <vt:lpstr>Koliko centimetrov meri telesna diagonala kocke s prostornino 2 〖dm〗^3? </vt:lpstr>
      <vt:lpstr>Kvadru s površino 992 〖cm〗^2in razmerjem robov a:b:c=2:3:5 izračunaj njegovo prostornino.</vt:lpstr>
      <vt:lpstr>Debelina posameznega lista v svežnju je     0,06 mm. Izračunaj prostornino svežnja 500 listov formata A4.</vt:lpstr>
      <vt:lpstr>Izračunaj površino kocke, ki ima telesno diagonalo enako dolgo kot kvader z robovi      6 cm, 5 cm in 4 cm.</vt:lpstr>
      <vt:lpstr>Natančno izračunaj rob in površino enakorobe tristrane prizme s prostornino 18 〖cm〗^3.</vt:lpstr>
      <vt:lpstr>Določi kote med telesno diagonalo kvadra in njegovimi robovi, če je a=3 m, b=5 m, c=7 m.</vt:lpstr>
      <vt:lpstr>Osnovna ploskev prizme je paralelogram s stranicama a=5 cm in b=8 cm ter kotom med njima α=60°. Višina prizme je enaka krajši diagonali paralelograma. Izračunaj površino in prostornino prizme.</vt:lpstr>
      <vt:lpstr>Izračunaj površino in prostornino 15 cm visoke tristrane prizme, če je dano razmerje osnovnih robov a:b:c=8:5:7 in obseg osnovne ploskve  o=200 cm.</vt:lpstr>
      <vt:lpstr>Izračunaj dolžino roba in površino enakorobe šeststrane prizme s prostornino 12〖cm〗^3.</vt:lpstr>
      <vt:lpstr>V kvadru s prostornino 5103 〖cm〗^3 in razmerjem robov 3:7:9 izračunaj površino.</vt:lpstr>
      <vt:lpstr>Koliko centimetrov meri telesna diagonala kocke s prostornino 30 l?</vt:lpstr>
      <vt:lpstr>Kvadru s površino 12800〖cm〗^2in razmerjem robov a:b:c=6:4:4 izračunaj njegovo prostornino.</vt:lpstr>
      <vt:lpstr>Debelina posameznega lista v svežnju je 0,06 mm. Izračunaj prostornino svežnja 2000 listov formata A5.</vt:lpstr>
      <vt:lpstr>Izračunaj površino kocke, ki ima telesno diagonalo enako dolgo kot kvader z robovi      160 cm,  2,1 m in 21 dm.</vt:lpstr>
      <vt:lpstr>Natančno izračunaj rob in površino enakorobe tristrane prizme s prostornino 3888〖 cm〗^3.</vt:lpstr>
      <vt:lpstr>Določi kote med telesno diagonalo kvadra in njegovimi robovi, če je a=12cm, b=21cm,  c=15cm.</vt:lpstr>
      <vt:lpstr>Osnovna ploskev prizme je paralelogram s stranicama a=14cm in b=13cm ter kotom med njima α=135°. Višina prizme je enaka krajši diagonali paralelograma. Izračunaj površino in prostornino prizme.</vt:lpstr>
      <vt:lpstr>Izračunaj površino in prostornino 15 cm visoke tristrane prizme, če je dano razmerje osnovnih robov a:b:c=7:4:9 in obseg osnovne ploskve   o=100 cm.</vt:lpstr>
      <vt:lpstr>V kvadru s prostornino 2912 〖cm〗^3 in razmerjem robov 2:14:13 izračunaj površino.</vt:lpstr>
      <vt:lpstr>Izračunaj dolžino roba in površino enakorobe šeststrane prizme s prostornino 5,23 〖cm〗^3.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GEOMETRIJA</dc:title>
  <dc:creator>Mateja Jakob</dc:creator>
  <cp:lastModifiedBy>Mateja Jakob</cp:lastModifiedBy>
  <cp:revision>38</cp:revision>
  <dcterms:created xsi:type="dcterms:W3CDTF">2020-03-31T18:47:40Z</dcterms:created>
  <dcterms:modified xsi:type="dcterms:W3CDTF">2020-04-01T17:50:23Z</dcterms:modified>
</cp:coreProperties>
</file>