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B7530B-DDE4-4362-9BF0-5BE6253AE43D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3CCCAF-F537-4BCC-9E1F-AD9A54E6A4EE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13" Type="http://schemas.openxmlformats.org/officeDocument/2006/relationships/image" Target="../media/image133.png"/><Relationship Id="rId18" Type="http://schemas.openxmlformats.org/officeDocument/2006/relationships/image" Target="../media/image138.png"/><Relationship Id="rId3" Type="http://schemas.openxmlformats.org/officeDocument/2006/relationships/image" Target="../media/image124.png"/><Relationship Id="rId7" Type="http://schemas.openxmlformats.org/officeDocument/2006/relationships/image" Target="../media/image127.png"/><Relationship Id="rId12" Type="http://schemas.openxmlformats.org/officeDocument/2006/relationships/image" Target="../media/image132.png"/><Relationship Id="rId17" Type="http://schemas.openxmlformats.org/officeDocument/2006/relationships/image" Target="../media/image137.png"/><Relationship Id="rId2" Type="http://schemas.openxmlformats.org/officeDocument/2006/relationships/image" Target="../media/image123.png"/><Relationship Id="rId16" Type="http://schemas.openxmlformats.org/officeDocument/2006/relationships/image" Target="../media/image13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gif"/><Relationship Id="rId11" Type="http://schemas.openxmlformats.org/officeDocument/2006/relationships/image" Target="../media/image131.png"/><Relationship Id="rId5" Type="http://schemas.openxmlformats.org/officeDocument/2006/relationships/image" Target="../media/image126.png"/><Relationship Id="rId15" Type="http://schemas.openxmlformats.org/officeDocument/2006/relationships/image" Target="../media/image135.png"/><Relationship Id="rId10" Type="http://schemas.openxmlformats.org/officeDocument/2006/relationships/image" Target="../media/image130.png"/><Relationship Id="rId19" Type="http://schemas.openxmlformats.org/officeDocument/2006/relationships/image" Target="../media/image139.png"/><Relationship Id="rId4" Type="http://schemas.openxmlformats.org/officeDocument/2006/relationships/image" Target="../media/image125.png"/><Relationship Id="rId9" Type="http://schemas.openxmlformats.org/officeDocument/2006/relationships/image" Target="../media/image129.png"/><Relationship Id="rId14" Type="http://schemas.openxmlformats.org/officeDocument/2006/relationships/image" Target="../media/image1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1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2" Type="http://schemas.openxmlformats.org/officeDocument/2006/relationships/image" Target="../media/image140.png"/><Relationship Id="rId16" Type="http://schemas.openxmlformats.org/officeDocument/2006/relationships/image" Target="../media/image15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5" Type="http://schemas.openxmlformats.org/officeDocument/2006/relationships/image" Target="../media/image143.png"/><Relationship Id="rId15" Type="http://schemas.openxmlformats.org/officeDocument/2006/relationships/image" Target="../media/image153.png"/><Relationship Id="rId10" Type="http://schemas.openxmlformats.org/officeDocument/2006/relationships/image" Target="../media/image148.png"/><Relationship Id="rId4" Type="http://schemas.openxmlformats.org/officeDocument/2006/relationships/image" Target="../media/image48.jpeg"/><Relationship Id="rId9" Type="http://schemas.openxmlformats.org/officeDocument/2006/relationships/image" Target="../media/image147.png"/><Relationship Id="rId14" Type="http://schemas.openxmlformats.org/officeDocument/2006/relationships/image" Target="../media/image15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3.png"/><Relationship Id="rId3" Type="http://schemas.openxmlformats.org/officeDocument/2006/relationships/image" Target="../media/image22.jpe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" Type="http://schemas.openxmlformats.org/officeDocument/2006/relationships/image" Target="../media/image21.gif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5" Type="http://schemas.openxmlformats.org/officeDocument/2006/relationships/image" Target="../media/image60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19.png"/><Relationship Id="rId21" Type="http://schemas.openxmlformats.org/officeDocument/2006/relationships/image" Target="../media/image84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image" Target="../media/image66.png"/><Relationship Id="rId16" Type="http://schemas.openxmlformats.org/officeDocument/2006/relationships/image" Target="../media/image79.png"/><Relationship Id="rId20" Type="http://schemas.openxmlformats.org/officeDocument/2006/relationships/image" Target="../media/image8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96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12" Type="http://schemas.openxmlformats.org/officeDocument/2006/relationships/image" Target="../media/image95.png"/><Relationship Id="rId17" Type="http://schemas.openxmlformats.org/officeDocument/2006/relationships/image" Target="../media/image41.png"/><Relationship Id="rId2" Type="http://schemas.openxmlformats.org/officeDocument/2006/relationships/image" Target="../media/image85.png"/><Relationship Id="rId16" Type="http://schemas.openxmlformats.org/officeDocument/2006/relationships/image" Target="../media/image9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88.png"/><Relationship Id="rId15" Type="http://schemas.openxmlformats.org/officeDocument/2006/relationships/image" Target="../media/image98.png"/><Relationship Id="rId10" Type="http://schemas.openxmlformats.org/officeDocument/2006/relationships/image" Target="../media/image93.png"/><Relationship Id="rId4" Type="http://schemas.openxmlformats.org/officeDocument/2006/relationships/image" Target="../media/image23.gif"/><Relationship Id="rId9" Type="http://schemas.openxmlformats.org/officeDocument/2006/relationships/image" Target="../media/image92.png"/><Relationship Id="rId14" Type="http://schemas.openxmlformats.org/officeDocument/2006/relationships/image" Target="../media/image9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18" Type="http://schemas.openxmlformats.org/officeDocument/2006/relationships/image" Target="../media/image117.png"/><Relationship Id="rId3" Type="http://schemas.openxmlformats.org/officeDocument/2006/relationships/image" Target="../media/image102.png"/><Relationship Id="rId21" Type="http://schemas.openxmlformats.org/officeDocument/2006/relationships/image" Target="../media/image120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17" Type="http://schemas.openxmlformats.org/officeDocument/2006/relationships/image" Target="../media/image116.png"/><Relationship Id="rId2" Type="http://schemas.openxmlformats.org/officeDocument/2006/relationships/image" Target="../media/image47.png"/><Relationship Id="rId16" Type="http://schemas.openxmlformats.org/officeDocument/2006/relationships/image" Target="../media/image115.png"/><Relationship Id="rId20" Type="http://schemas.openxmlformats.org/officeDocument/2006/relationships/image" Target="../media/image1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104.png"/><Relationship Id="rId15" Type="http://schemas.openxmlformats.org/officeDocument/2006/relationships/image" Target="../media/image114.png"/><Relationship Id="rId23" Type="http://schemas.openxmlformats.org/officeDocument/2006/relationships/image" Target="../media/image122.png"/><Relationship Id="rId10" Type="http://schemas.openxmlformats.org/officeDocument/2006/relationships/image" Target="../media/image109.png"/><Relationship Id="rId19" Type="http://schemas.openxmlformats.org/officeDocument/2006/relationships/image" Target="../media/image118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Relationship Id="rId22" Type="http://schemas.openxmlformats.org/officeDocument/2006/relationships/image" Target="../media/image1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Piramida - vaje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Geometrija v prostoru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375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 algn="l"/>
                <a:r>
                  <a:rPr lang="sl-SI" sz="2400" dirty="0" smtClean="0"/>
                  <a:t>V pravilni štiristrani piramidi meri ploščina osnovne ploskve 81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l-SI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400" b="0" i="1" smtClean="0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sl-SI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sl-SI" sz="2400" dirty="0" smtClean="0"/>
                  <a:t> in plašč 144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l-SI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400" b="0" i="1" smtClean="0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sl-SI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sl-SI" sz="2400" dirty="0" smtClean="0"/>
                  <a:t>. Izračunaj prostornino piramide.</a:t>
                </a:r>
                <a:endParaRPr lang="sl-SI" sz="2400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959" t="-5882" b="-1529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395536" y="2132856"/>
                <a:ext cx="13953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𝑆</m:t>
                      </m:r>
                      <m:r>
                        <a:rPr lang="sl-SI" b="0" i="1" smtClean="0">
                          <a:latin typeface="Cambria Math"/>
                        </a:rPr>
                        <m:t>=81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32856"/>
                <a:ext cx="139531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240394" y="2609639"/>
                <a:ext cx="1689372" cy="396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=144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394" y="2609639"/>
                <a:ext cx="1689372" cy="396262"/>
              </a:xfrm>
              <a:prstGeom prst="rect">
                <a:avLst/>
              </a:prstGeom>
              <a:blipFill rotWithShape="1"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2445667" y="1963308"/>
                <a:ext cx="107471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667" y="1963308"/>
                <a:ext cx="107471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Piramid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430" y="1889169"/>
            <a:ext cx="20764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4753796" y="2305501"/>
                <a:ext cx="9176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𝑆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796" y="2305501"/>
                <a:ext cx="91768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4753796" y="2704981"/>
                <a:ext cx="10478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81=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796" y="2704981"/>
                <a:ext cx="104785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4753796" y="2997903"/>
                <a:ext cx="11673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9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796" y="2997903"/>
                <a:ext cx="1167307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6812430" y="4097722"/>
                <a:ext cx="13292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=2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2430" y="4097722"/>
                <a:ext cx="1329210" cy="390748"/>
              </a:xfrm>
              <a:prstGeom prst="rect">
                <a:avLst/>
              </a:prstGeom>
              <a:blipFill rotWithShape="1">
                <a:blip r:embed="rId10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6842383" y="4640870"/>
                <a:ext cx="1802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144=2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9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383" y="4640870"/>
                <a:ext cx="1802032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6842383" y="5157192"/>
                <a:ext cx="115967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144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383" y="5157192"/>
                <a:ext cx="1159676" cy="6127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6847920" y="5797375"/>
                <a:ext cx="1258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8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920" y="5797375"/>
                <a:ext cx="1258229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2471031" y="2591127"/>
                <a:ext cx="1524905" cy="8542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9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sl-SI" b="1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b="1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𝟓</m:t>
                              </m:r>
                              <m:rad>
                                <m:radPr>
                                  <m:degHide m:val="on"/>
                                  <m:ctrlPr>
                                    <a:rPr lang="sl-SI" b="1" i="1" smtClean="0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b="1" i="1" smtClean="0">
                                      <a:solidFill>
                                        <a:srgbClr val="7030A0"/>
                                      </a:solidFill>
                                      <a:latin typeface="Cambria Math"/>
                                    </a:rPr>
                                    <m:t>𝟕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sl-SI" b="1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031" y="2591127"/>
                <a:ext cx="1524905" cy="85420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jeZBesedilom 15"/>
              <p:cNvSpPr txBox="1"/>
              <p:nvPr/>
            </p:nvSpPr>
            <p:spPr>
              <a:xfrm>
                <a:off x="590958" y="4181449"/>
                <a:ext cx="1929118" cy="6440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58" y="4181449"/>
                <a:ext cx="1929118" cy="64408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jeZBesedilom 16"/>
              <p:cNvSpPr txBox="1"/>
              <p:nvPr/>
            </p:nvSpPr>
            <p:spPr>
              <a:xfrm>
                <a:off x="574257" y="4688158"/>
                <a:ext cx="1871410" cy="619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sl-SI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sl-SI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num>
                                    <m:den>
                                      <m:r>
                                        <a:rPr lang="sl-SI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latin typeface="Cambria Math"/>
                            </a:rPr>
                            <m:t>=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257" y="4688158"/>
                <a:ext cx="1871410" cy="61959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jeZBesedilom 17"/>
              <p:cNvSpPr txBox="1"/>
              <p:nvPr/>
            </p:nvSpPr>
            <p:spPr>
              <a:xfrm>
                <a:off x="587229" y="5346792"/>
                <a:ext cx="1910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sl-SI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4,5</m:t>
                                  </m:r>
                                </m:e>
                              </m:d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latin typeface="Cambria Math"/>
                            </a:rPr>
                            <m:t>=</m:t>
                          </m:r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29" y="5346792"/>
                <a:ext cx="1910779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PoljeZBesedilom 19"/>
              <p:cNvSpPr txBox="1"/>
              <p:nvPr/>
            </p:nvSpPr>
            <p:spPr>
              <a:xfrm>
                <a:off x="583307" y="5776099"/>
                <a:ext cx="1530804" cy="673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𝑣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𝟓</m:t>
                          </m:r>
                          <m:rad>
                            <m:radPr>
                              <m:degHide m:val="on"/>
                              <m:ctrlPr>
                                <a:rPr lang="sl-SI" b="1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1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e>
                          </m:rad>
                        </m:num>
                        <m:den>
                          <m:r>
                            <a:rPr lang="sl-SI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sl-SI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 </m:t>
                      </m:r>
                      <m:r>
                        <a:rPr lang="sl-SI" b="1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sl-SI" b="1" dirty="0"/>
              </a:p>
            </p:txBody>
          </p:sp>
        </mc:Choice>
        <mc:Fallback xmlns="">
          <p:sp>
            <p:nvSpPr>
              <p:cNvPr id="20" name="PoljeZBesedilom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07" y="5776099"/>
                <a:ext cx="1530804" cy="67306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PoljeZBesedilom 20"/>
              <p:cNvSpPr txBox="1"/>
              <p:nvPr/>
            </p:nvSpPr>
            <p:spPr>
              <a:xfrm>
                <a:off x="2471031" y="3469608"/>
                <a:ext cx="1830886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𝑽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𝟏𝟕𝟖</m:t>
                      </m:r>
                      <m:r>
                        <a:rPr lang="sl-SI" b="1" i="1" smtClean="0">
                          <a:latin typeface="Cambria Math"/>
                        </a:rPr>
                        <m:t>,</m:t>
                      </m:r>
                      <m:r>
                        <a:rPr lang="sl-SI" b="1" i="1" smtClean="0">
                          <a:latin typeface="Cambria Math"/>
                        </a:rPr>
                        <m:t>𝟔</m:t>
                      </m:r>
                      <m:r>
                        <a:rPr lang="sl-SI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𝒄𝒎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sl-SI" b="1" dirty="0"/>
              </a:p>
            </p:txBody>
          </p:sp>
        </mc:Choice>
        <mc:Fallback xmlns="">
          <p:sp>
            <p:nvSpPr>
              <p:cNvPr id="21" name="PoljeZBesedilom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031" y="3469608"/>
                <a:ext cx="1830886" cy="37555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36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sl-SI" sz="2800" dirty="0" smtClean="0"/>
                  <a:t>Stranska višina tetraedra je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6</m:t>
                    </m:r>
                    <m:rad>
                      <m:radPr>
                        <m:degHide m:val="on"/>
                        <m:ctrlPr>
                          <a:rPr lang="sl-SI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l-SI" sz="28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sl-SI" sz="2800" dirty="0" smtClean="0"/>
                  <a:t> </a:t>
                </a:r>
                <a14:m>
                  <m:oMath xmlns:m="http://schemas.openxmlformats.org/officeDocument/2006/math">
                    <m:r>
                      <a:rPr lang="sl-SI" sz="2800" b="0" i="1" dirty="0" smtClean="0">
                        <a:latin typeface="Cambria Math"/>
                      </a:rPr>
                      <m:t>𝑐𝑚</m:t>
                    </m:r>
                  </m:oMath>
                </a14:m>
                <a:r>
                  <a:rPr lang="sl-SI" sz="2800" dirty="0" smtClean="0"/>
                  <a:t>. Izračunaj plašč.</a:t>
                </a:r>
                <a:endParaRPr lang="sl-SI" sz="2800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550" b="-1411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395536" y="2132856"/>
                <a:ext cx="153805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32856"/>
                <a:ext cx="1538050" cy="401970"/>
              </a:xfrm>
              <a:prstGeom prst="rect">
                <a:avLst/>
              </a:prstGeom>
              <a:blipFill rotWithShape="1">
                <a:blip r:embed="rId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8" name="Picture 4" descr="Tetraeder – Meinste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64432"/>
            <a:ext cx="23812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2267744" y="1997210"/>
                <a:ext cx="1651862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997210"/>
                <a:ext cx="1651862" cy="6732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4225213" y="2026384"/>
                <a:ext cx="1924501" cy="6440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213" y="2026384"/>
                <a:ext cx="1924501" cy="6440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4225213" y="2545958"/>
                <a:ext cx="1866793" cy="674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sl-SI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sl-SI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sl-SI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num>
                                        <m:den>
                                          <m:r>
                                            <a:rPr lang="sl-SI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sl-SI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213" y="2545958"/>
                <a:ext cx="1866793" cy="6742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4225211" y="3259935"/>
                <a:ext cx="1866793" cy="674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p>
                                <m:sSup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sl-SI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sl-SI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sl-SI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num>
                                        <m:den>
                                          <m:r>
                                            <a:rPr lang="sl-SI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sl-SI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211" y="3259935"/>
                <a:ext cx="1866793" cy="67428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4225211" y="3983579"/>
                <a:ext cx="1698157" cy="670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211" y="3983579"/>
                <a:ext cx="1698157" cy="67082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4561586" y="4657650"/>
                <a:ext cx="1251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586" y="4657650"/>
                <a:ext cx="1251753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4561586" y="5335202"/>
                <a:ext cx="16423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6</m:t>
                              </m:r>
                              <m:rad>
                                <m:radPr>
                                  <m:degHide m:val="on"/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586" y="5335202"/>
                <a:ext cx="1642373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6804248" y="4688871"/>
                <a:ext cx="1304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=108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688871"/>
                <a:ext cx="1304331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6804247" y="5335202"/>
                <a:ext cx="1304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=432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7" y="5335202"/>
                <a:ext cx="1304331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6804248" y="5877272"/>
                <a:ext cx="11760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144</m:t>
                      </m:r>
                    </m:oMath>
                  </m:oMathPara>
                </a14:m>
                <a:endParaRPr lang="sl-SI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5877272"/>
                <a:ext cx="1176091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jeZBesedilom 17"/>
              <p:cNvSpPr txBox="1"/>
              <p:nvPr/>
            </p:nvSpPr>
            <p:spPr>
              <a:xfrm>
                <a:off x="2267744" y="2817110"/>
                <a:ext cx="1795363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144</m:t>
                          </m:r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2817110"/>
                <a:ext cx="1795363" cy="67326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jeZBesedilom 14"/>
              <p:cNvSpPr txBox="1"/>
              <p:nvPr/>
            </p:nvSpPr>
            <p:spPr>
              <a:xfrm>
                <a:off x="2243538" y="3558357"/>
                <a:ext cx="2054537" cy="43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sl-SI" b="1" i="1" smtClean="0">
                              <a:latin typeface="Cambria Math"/>
                            </a:rPr>
                            <m:t>𝒑𝒍</m:t>
                          </m:r>
                        </m:sub>
                      </m:sSub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𝟏𝟎𝟖</m:t>
                      </m:r>
                      <m:rad>
                        <m:radPr>
                          <m:degHide m:val="on"/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sl-SI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𝒄𝒎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/>
              </a:p>
            </p:txBody>
          </p:sp>
        </mc:Choice>
        <mc:Fallback xmlns=""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538" y="3558357"/>
                <a:ext cx="2054537" cy="433196"/>
              </a:xfrm>
              <a:prstGeom prst="rect">
                <a:avLst/>
              </a:prstGeom>
              <a:blipFill rotWithShape="1">
                <a:blip r:embed="rId16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80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9" grpId="0"/>
      <p:bldP spid="11" grpId="0"/>
      <p:bldP spid="7" grpId="0"/>
      <p:bldP spid="8" grpId="0"/>
      <p:bldP spid="14" grpId="0"/>
      <p:bldP spid="10" grpId="0"/>
      <p:bldP spid="12" grpId="0"/>
      <p:bldP spid="13" grpId="0"/>
      <p:bldP spid="18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04404"/>
          </a:xfrm>
        </p:spPr>
        <p:txBody>
          <a:bodyPr>
            <a:normAutofit/>
          </a:bodyPr>
          <a:lstStyle/>
          <a:p>
            <a:pPr algn="l"/>
            <a:r>
              <a:rPr lang="sl-SI" sz="2800" dirty="0" smtClean="0"/>
              <a:t>Izračunaj površino in prostornino tetraedra z osnovnim robom 12cm.</a:t>
            </a:r>
            <a:endParaRPr lang="sl-SI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395536" y="2060848"/>
                <a:ext cx="12955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</a:rPr>
                        <m:t>=12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60848"/>
                <a:ext cx="129554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2915816" y="2060848"/>
                <a:ext cx="121950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060848"/>
                <a:ext cx="1219500" cy="4019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6280787" y="2060848"/>
                <a:ext cx="1222771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87" y="2060848"/>
                <a:ext cx="1222771" cy="6741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2915816" y="2771112"/>
                <a:ext cx="1342099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771112"/>
                <a:ext cx="1342099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2915816" y="3365309"/>
                <a:ext cx="188308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=144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365309"/>
                <a:ext cx="1883080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6278083" y="2836002"/>
                <a:ext cx="1345368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083" y="2836002"/>
                <a:ext cx="1345368" cy="67415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6280787" y="3566294"/>
                <a:ext cx="1494512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1728</m:t>
                          </m:r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87" y="3566294"/>
                <a:ext cx="1494512" cy="67415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6308240" y="4356933"/>
                <a:ext cx="1886350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b="0" i="1" smtClean="0">
                        <a:latin typeface="Cambria Math"/>
                      </a:rPr>
                      <m:t>𝑉</m:t>
                    </m:r>
                    <m:r>
                      <a:rPr lang="sl-SI" b="0" i="1" smtClean="0">
                        <a:latin typeface="Cambria Math"/>
                      </a:rPr>
                      <m:t>=144</m:t>
                    </m:r>
                    <m:rad>
                      <m:radPr>
                        <m:degHide m:val="on"/>
                        <m:ctrlPr>
                          <a:rPr lang="sl-SI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l-SI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sl-SI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sl-SI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sl-SI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sl-SI" dirty="0" smtClean="0"/>
                  <a:t> </a:t>
                </a:r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240" y="4356933"/>
                <a:ext cx="1886350" cy="39632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89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sl-SI" sz="2800" dirty="0" smtClean="0"/>
                  <a:t>Natančno izračunaj prostornino tetraedra s površino </a:t>
                </a:r>
                <a14:m>
                  <m:oMath xmlns:m="http://schemas.openxmlformats.org/officeDocument/2006/math">
                    <m:r>
                      <a:rPr lang="sl-SI" sz="2800" b="0" i="1" smtClean="0">
                        <a:latin typeface="Cambria Math"/>
                      </a:rPr>
                      <m:t>49</m:t>
                    </m:r>
                    <m:rad>
                      <m:radPr>
                        <m:degHide m:val="on"/>
                        <m:ctrlPr>
                          <a:rPr lang="sl-SI" sz="2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l-SI" sz="2800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sl-SI" sz="2800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sl-SI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8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sl-SI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sl-SI" sz="2800" b="0" i="1" smtClean="0">
                        <a:latin typeface="Cambria Math"/>
                      </a:rPr>
                      <m:t>.</m:t>
                    </m:r>
                  </m:oMath>
                </a14:m>
                <a:endParaRPr lang="sl-SI" sz="2800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550" t="-3529" b="-1411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323528" y="2075182"/>
                <a:ext cx="164904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=49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75182"/>
                <a:ext cx="1649041" cy="4019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2715816" y="1939087"/>
                <a:ext cx="1222771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816" y="1939087"/>
                <a:ext cx="1222771" cy="6741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5652120" y="2075182"/>
                <a:ext cx="1219500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075182"/>
                <a:ext cx="1219500" cy="4019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5652120" y="2617369"/>
                <a:ext cx="160749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49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617369"/>
                <a:ext cx="1607491" cy="4019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5652120" y="3062657"/>
                <a:ext cx="10478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49=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062657"/>
                <a:ext cx="104785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5652120" y="3432800"/>
                <a:ext cx="11673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7 </m:t>
                      </m:r>
                      <m:r>
                        <a:rPr lang="sl-SI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432800"/>
                <a:ext cx="116730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2715816" y="2682259"/>
                <a:ext cx="1217128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816" y="2682259"/>
                <a:ext cx="1217128" cy="67415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2715816" y="3436209"/>
                <a:ext cx="15969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=40,4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5816" y="3436209"/>
                <a:ext cx="159691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67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60672" cy="1368152"/>
          </a:xfrm>
        </p:spPr>
        <p:txBody>
          <a:bodyPr>
            <a:noAutofit/>
          </a:bodyPr>
          <a:lstStyle/>
          <a:p>
            <a:pPr algn="l"/>
            <a:r>
              <a:rPr lang="sl-SI" sz="1800" dirty="0" smtClean="0"/>
              <a:t>Dana je enakoroba štiristrana piramida z robom 10 cm. Izračunaj kot med telesno višino in višino stranske ploskve ter kot med stransko in osnovno ploskvijo in kot med stranskim robom in osnovno ploskvijo.</a:t>
            </a:r>
            <a:endParaRPr lang="sl-SI" sz="1800" dirty="0"/>
          </a:p>
        </p:txBody>
      </p:sp>
      <p:pic>
        <p:nvPicPr>
          <p:cNvPr id="1026" name="Picture 2" descr="Piramida za osnovno šolo :: OpenProf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4150037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6516216" y="2047919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s = a</a:t>
            </a:r>
            <a:endParaRPr lang="sl-SI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5868144" y="3352018"/>
                <a:ext cx="393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352018"/>
                <a:ext cx="3936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6948264" y="3352018"/>
                <a:ext cx="3952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352018"/>
                <a:ext cx="39523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467544" y="2132856"/>
                <a:ext cx="1432315" cy="7125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type m:val="skw"/>
                                  <m:ctrlP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sSub>
                                <m:sSubPr>
                                  <m:ctrlP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32856"/>
                <a:ext cx="1432315" cy="7125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2555776" y="2058787"/>
                <a:ext cx="1416029" cy="716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type m:val="skw"/>
                                  <m:ctrlP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058787"/>
                <a:ext cx="1416029" cy="7169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4646205" y="4581127"/>
                <a:ext cx="1866793" cy="619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205" y="4581127"/>
                <a:ext cx="1866793" cy="6195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4626546" y="5225214"/>
                <a:ext cx="1757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46" y="5225214"/>
                <a:ext cx="1757404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4626546" y="5594546"/>
                <a:ext cx="17574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46" y="5594546"/>
                <a:ext cx="175740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4626546" y="5957982"/>
                <a:ext cx="1138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75=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46" y="5957982"/>
                <a:ext cx="1138773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4626546" y="6325038"/>
                <a:ext cx="1538049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46" y="6325038"/>
                <a:ext cx="1538049" cy="401970"/>
              </a:xfrm>
              <a:prstGeom prst="rect">
                <a:avLst/>
              </a:prstGeom>
              <a:blipFill rotWithShape="1">
                <a:blip r:embed="rId1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jeZBesedilom 14"/>
              <p:cNvSpPr txBox="1"/>
              <p:nvPr/>
            </p:nvSpPr>
            <p:spPr>
              <a:xfrm>
                <a:off x="467544" y="2887461"/>
                <a:ext cx="1463734" cy="670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sl-SI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87461"/>
                <a:ext cx="1463734" cy="67018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jeZBesedilom 15"/>
              <p:cNvSpPr txBox="1"/>
              <p:nvPr/>
            </p:nvSpPr>
            <p:spPr>
              <a:xfrm>
                <a:off x="467544" y="3557644"/>
                <a:ext cx="1335494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557644"/>
                <a:ext cx="1335494" cy="67326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jeZBesedilom 16"/>
              <p:cNvSpPr txBox="1"/>
              <p:nvPr/>
            </p:nvSpPr>
            <p:spPr>
              <a:xfrm>
                <a:off x="477009" y="4358920"/>
                <a:ext cx="12143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=54,7°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09" y="4358920"/>
                <a:ext cx="1214371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jeZBesedilom 17"/>
              <p:cNvSpPr txBox="1"/>
              <p:nvPr/>
            </p:nvSpPr>
            <p:spPr>
              <a:xfrm>
                <a:off x="5654143" y="2304441"/>
                <a:ext cx="410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  <a:ea typeface="Cambria Math"/>
                        </a:rPr>
                        <m:t>𝜑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143" y="2304441"/>
                <a:ext cx="410818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oljeZBesedilom 18"/>
              <p:cNvSpPr txBox="1"/>
              <p:nvPr/>
            </p:nvSpPr>
            <p:spPr>
              <a:xfrm>
                <a:off x="477009" y="5409880"/>
                <a:ext cx="2671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  <a:ea typeface="Cambria Math"/>
                        </a:rPr>
                        <m:t>𝜑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=90°−54,7°=35,3°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9" name="PoljeZBesedilom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09" y="5409880"/>
                <a:ext cx="2671051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PoljeZBesedilom 19"/>
              <p:cNvSpPr txBox="1"/>
              <p:nvPr/>
            </p:nvSpPr>
            <p:spPr>
              <a:xfrm>
                <a:off x="7145882" y="4718504"/>
                <a:ext cx="15560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0" name="PoljeZBesedilom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882" y="4718504"/>
                <a:ext cx="1556002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PoljeZBesedilom 21"/>
              <p:cNvSpPr txBox="1"/>
              <p:nvPr/>
            </p:nvSpPr>
            <p:spPr>
              <a:xfrm>
                <a:off x="7145882" y="5240236"/>
                <a:ext cx="18011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2" name="PoljeZBesedilom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882" y="5240236"/>
                <a:ext cx="1801199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PoljeZBesedilom 22"/>
              <p:cNvSpPr txBox="1"/>
              <p:nvPr/>
            </p:nvSpPr>
            <p:spPr>
              <a:xfrm>
                <a:off x="7145882" y="5773316"/>
                <a:ext cx="11825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𝑑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=200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3" name="PoljeZBesedilom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5882" y="5773316"/>
                <a:ext cx="1182568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PoljeZBesedilom 20"/>
              <p:cNvSpPr txBox="1"/>
              <p:nvPr/>
            </p:nvSpPr>
            <p:spPr>
              <a:xfrm>
                <a:off x="7171337" y="6333210"/>
                <a:ext cx="153054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𝑑</m:t>
                      </m:r>
                      <m:r>
                        <a:rPr lang="sl-SI" b="0" i="1" smtClean="0">
                          <a:latin typeface="Cambria Math"/>
                        </a:rPr>
                        <m:t>=10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1" name="PoljeZBesedilom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337" y="6333210"/>
                <a:ext cx="1530547" cy="40197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2555775" y="2879347"/>
                <a:ext cx="1465338" cy="6759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sl-SI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5" y="2879347"/>
                <a:ext cx="1465338" cy="67595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PoljeZBesedilom 25"/>
              <p:cNvSpPr txBox="1"/>
              <p:nvPr/>
            </p:nvSpPr>
            <p:spPr>
              <a:xfrm>
                <a:off x="2555776" y="3693289"/>
                <a:ext cx="1337096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l-SI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6" name="PoljeZBesedilom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693289"/>
                <a:ext cx="1337096" cy="67415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PoljeZBesedilom 23"/>
              <p:cNvSpPr txBox="1"/>
              <p:nvPr/>
            </p:nvSpPr>
            <p:spPr>
              <a:xfrm>
                <a:off x="2557865" y="4533838"/>
                <a:ext cx="1039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=45°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4" name="PoljeZBesedilom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865" y="4533838"/>
                <a:ext cx="1039644" cy="369332"/>
              </a:xfrm>
              <a:prstGeom prst="rect">
                <a:avLst/>
              </a:prstGeom>
              <a:blipFill rotWithShape="1">
                <a:blip r:embed="rId2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88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11" grpId="0"/>
      <p:bldP spid="13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1" grpId="0"/>
      <p:bldP spid="25" grpId="0"/>
      <p:bldP spid="26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2200" dirty="0" smtClean="0"/>
              <a:t>Osnovna ploskev piramide je pravilni </a:t>
            </a:r>
            <a:r>
              <a:rPr lang="sl-SI" sz="2200" dirty="0" err="1" smtClean="0"/>
              <a:t>šestkotnik</a:t>
            </a:r>
            <a:r>
              <a:rPr lang="sl-SI" sz="2200" dirty="0" smtClean="0"/>
              <a:t>. Izračunaj kot med stranskim robom in osnovno ploskvijo, če meri osnovni rob 6 cm in stranski 15 cm.</a:t>
            </a:r>
            <a:endParaRPr lang="sl-SI" sz="2200" dirty="0"/>
          </a:p>
        </p:txBody>
      </p:sp>
      <p:sp>
        <p:nvSpPr>
          <p:cNvPr id="3" name="AutoShape 2" descr="prav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4" name="AutoShape 4" descr="prav6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6" descr="prav6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" name="AutoShape 8" descr="prav6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058" name="Picture 10" descr="http://www2.arnes.si/~osljtrb1s/piramide/pravilna6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81285"/>
            <a:ext cx="1932806" cy="270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7972812" y="3362380"/>
                <a:ext cx="3936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812" y="3362380"/>
                <a:ext cx="39363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917575" y="2132856"/>
                <a:ext cx="1191159" cy="566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575" y="2132856"/>
                <a:ext cx="1191159" cy="56675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917574" y="2934250"/>
                <a:ext cx="1313758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15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574" y="2934250"/>
                <a:ext cx="1313758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917575" y="3685674"/>
                <a:ext cx="1185516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l-SI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575" y="3685674"/>
                <a:ext cx="1185516" cy="6127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917575" y="4478002"/>
                <a:ext cx="12159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=66,4°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575" y="4478002"/>
                <a:ext cx="1215974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38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l-SI" sz="2400" dirty="0" smtClean="0"/>
              <a:t>Izračunaj prostornino in površino 12 m visoke piramide, ki ima za osnovno ploskev krogu s polmerom 2 m včrtan </a:t>
            </a:r>
            <a:r>
              <a:rPr lang="sl-SI" sz="2400" dirty="0" err="1" smtClean="0"/>
              <a:t>šestkotnik</a:t>
            </a:r>
            <a:r>
              <a:rPr lang="sl-SI" sz="2400" dirty="0" smtClean="0"/>
              <a:t>.</a:t>
            </a:r>
            <a:endParaRPr lang="sl-SI" sz="2400" dirty="0"/>
          </a:p>
        </p:txBody>
      </p:sp>
      <p:pic>
        <p:nvPicPr>
          <p:cNvPr id="3074" name="Picture 2" descr="http://www2.arnes.si/~osljtrb1s/piramide/pravilna6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72816"/>
            <a:ext cx="1669157" cy="252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ŠTEVILO PI SANJA ZAMIDA - PDF Free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665" y="4279976"/>
            <a:ext cx="1944216" cy="203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jeZBesedilom 2"/>
          <p:cNvSpPr txBox="1"/>
          <p:nvPr/>
        </p:nvSpPr>
        <p:spPr>
          <a:xfrm>
            <a:off x="7452320" y="573325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R = a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5004048" y="2136480"/>
                <a:ext cx="1379737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sSup>
                            <m:sSup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136480"/>
                <a:ext cx="1379737" cy="6732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1957004" y="2124907"/>
                <a:ext cx="2193998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sSup>
                            <m:sSup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+3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004" y="2124907"/>
                <a:ext cx="2193998" cy="67326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467544" y="2276872"/>
                <a:ext cx="11363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𝑣</m:t>
                      </m:r>
                      <m:r>
                        <a:rPr lang="sl-SI" b="0" i="1" smtClean="0">
                          <a:latin typeface="Cambria Math"/>
                        </a:rPr>
                        <m:t>=12</m:t>
                      </m:r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276872"/>
                <a:ext cx="113633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467544" y="2671075"/>
                <a:ext cx="10615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</a:rPr>
                        <m:t>=2 </m:t>
                      </m:r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71075"/>
                <a:ext cx="106150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5004048" y="2890156"/>
                <a:ext cx="1782091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sSup>
                            <m:sSup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∙12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890156"/>
                <a:ext cx="1782091" cy="67326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4997287" y="3789040"/>
                <a:ext cx="165231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𝑽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𝟐𝟒</m:t>
                      </m:r>
                      <m:rad>
                        <m:radPr>
                          <m:degHide m:val="on"/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sl-SI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𝒎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sl-SI" b="1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87" y="3789040"/>
                <a:ext cx="1652312" cy="40197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467544" y="4000106"/>
                <a:ext cx="1930657" cy="6440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00106"/>
                <a:ext cx="1930657" cy="64408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480455" y="5215093"/>
                <a:ext cx="1826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55" y="5215093"/>
                <a:ext cx="182691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467544" y="4644193"/>
                <a:ext cx="1872949" cy="619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644193"/>
                <a:ext cx="1872949" cy="61959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489953" y="5584425"/>
                <a:ext cx="1016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3=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953" y="5584425"/>
                <a:ext cx="1016689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480455" y="5988455"/>
                <a:ext cx="1310166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sl-SI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55" y="5988455"/>
                <a:ext cx="1310166" cy="40197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jeZBesedilom 14"/>
              <p:cNvSpPr txBox="1"/>
              <p:nvPr/>
            </p:nvSpPr>
            <p:spPr>
              <a:xfrm>
                <a:off x="2791606" y="4109154"/>
                <a:ext cx="17421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606" y="4109154"/>
                <a:ext cx="1742144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jeZBesedilom 17"/>
              <p:cNvSpPr txBox="1"/>
              <p:nvPr/>
            </p:nvSpPr>
            <p:spPr>
              <a:xfrm>
                <a:off x="2788471" y="4758430"/>
                <a:ext cx="1966692" cy="456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471" y="4758430"/>
                <a:ext cx="1966692" cy="456663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oljeZBesedilom 18"/>
              <p:cNvSpPr txBox="1"/>
              <p:nvPr/>
            </p:nvSpPr>
            <p:spPr>
              <a:xfrm>
                <a:off x="2791606" y="5399769"/>
                <a:ext cx="12670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=147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9" name="PoljeZBesedilom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606" y="5399769"/>
                <a:ext cx="1267014" cy="369332"/>
              </a:xfrm>
              <a:prstGeom prst="rect">
                <a:avLst/>
              </a:prstGeom>
              <a:blipFill rotWithShape="1">
                <a:blip r:embed="rId1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jeZBesedilom 15"/>
              <p:cNvSpPr txBox="1"/>
              <p:nvPr/>
            </p:nvSpPr>
            <p:spPr>
              <a:xfrm>
                <a:off x="2791606" y="5917922"/>
                <a:ext cx="143225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606" y="5917922"/>
                <a:ext cx="1432252" cy="401970"/>
              </a:xfrm>
              <a:prstGeom prst="rect">
                <a:avLst/>
              </a:prstGeom>
              <a:blipFill rotWithShape="1">
                <a:blip r:embed="rId1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PoljeZBesedilom 20"/>
              <p:cNvSpPr txBox="1"/>
              <p:nvPr/>
            </p:nvSpPr>
            <p:spPr>
              <a:xfrm>
                <a:off x="1956217" y="2809741"/>
                <a:ext cx="2763257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sSup>
                            <m:sSup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∙2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+3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∙2∙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sl-SI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1" name="PoljeZBesedilom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217" y="2809741"/>
                <a:ext cx="2763257" cy="673261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jeZBesedilom 16"/>
              <p:cNvSpPr txBox="1"/>
              <p:nvPr/>
            </p:nvSpPr>
            <p:spPr>
              <a:xfrm>
                <a:off x="1956217" y="3483002"/>
                <a:ext cx="1649041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𝑷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𝟒𝟖</m:t>
                      </m:r>
                      <m:rad>
                        <m:radPr>
                          <m:degHide m:val="on"/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sl-SI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𝒎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/>
              </a:p>
            </p:txBody>
          </p:sp>
        </mc:Choice>
        <mc:Fallback xmlns=""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217" y="3483002"/>
                <a:ext cx="1649041" cy="40197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1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4" grpId="0"/>
      <p:bldP spid="5" grpId="0"/>
      <p:bldP spid="10" grpId="0"/>
      <p:bldP spid="8" grpId="0"/>
      <p:bldP spid="9" grpId="0"/>
      <p:bldP spid="13" grpId="0"/>
      <p:bldP spid="14" grpId="0"/>
      <p:bldP spid="11" grpId="0"/>
      <p:bldP spid="12" grpId="0"/>
      <p:bldP spid="15" grpId="0"/>
      <p:bldP spid="18" grpId="0"/>
      <p:bldP spid="19" grpId="0"/>
      <p:bldP spid="16" grpId="0"/>
      <p:bldP spid="21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slov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l"/>
                <a:r>
                  <a:rPr lang="sl-SI" sz="2400" dirty="0" smtClean="0"/>
                  <a:t>Pri pravilni enakorobi štiristrani piramidi je plašč </a:t>
                </a:r>
                <a14:m>
                  <m:oMath xmlns:m="http://schemas.openxmlformats.org/officeDocument/2006/math">
                    <m:r>
                      <a:rPr lang="sl-SI" sz="2400" b="0" i="1" smtClean="0">
                        <a:latin typeface="Cambria Math"/>
                      </a:rPr>
                      <m:t>144</m:t>
                    </m:r>
                    <m:rad>
                      <m:radPr>
                        <m:degHide m:val="on"/>
                        <m:ctrlPr>
                          <a:rPr lang="sl-SI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l-SI" sz="2400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sl-SI" sz="2400" b="0" i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sl-SI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sz="2400" b="0" i="1" smtClean="0"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sl-SI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sl-SI" sz="2400" dirty="0" smtClean="0"/>
                  <a:t>. Izračunaj dolžino roba in prostornino.</a:t>
                </a:r>
                <a:endParaRPr lang="sl-SI" sz="2400" dirty="0"/>
              </a:p>
            </p:txBody>
          </p:sp>
        </mc:Choice>
        <mc:Fallback xmlns="">
          <p:sp>
            <p:nvSpPr>
              <p:cNvPr id="2" name="Naslov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181" t="-13529" b="-2294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Piramida za osnovno šolo :: OpenProf.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4150037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6516216" y="2047919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s = a</a:t>
            </a:r>
            <a:endParaRPr lang="sl-SI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323528" y="2047919"/>
                <a:ext cx="2026902" cy="429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=144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047919"/>
                <a:ext cx="2026902" cy="429733"/>
              </a:xfrm>
              <a:prstGeom prst="rect">
                <a:avLst/>
              </a:prstGeom>
              <a:blipFill rotWithShape="1">
                <a:blip r:embed="rId4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2958683" y="2118434"/>
                <a:ext cx="132921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=2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683" y="2118434"/>
                <a:ext cx="1329210" cy="390748"/>
              </a:xfrm>
              <a:prstGeom prst="rect">
                <a:avLst/>
              </a:prstGeom>
              <a:blipFill rotWithShape="1">
                <a:blip r:embed="rId5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5004688" y="4199323"/>
                <a:ext cx="1932067" cy="619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88" y="4199323"/>
                <a:ext cx="1932067" cy="61959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5004688" y="4799817"/>
                <a:ext cx="164044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88" y="4799817"/>
                <a:ext cx="164044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5004688" y="5446148"/>
                <a:ext cx="125175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688" y="5446148"/>
                <a:ext cx="1251753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4981159" y="6137675"/>
                <a:ext cx="1188659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sl-SI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sl-SI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159" y="6137675"/>
                <a:ext cx="1188659" cy="67326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2951178" y="2750840"/>
                <a:ext cx="1678408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=2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sl-SI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r>
                            <a:rPr lang="sl-SI" b="0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178" y="2750840"/>
                <a:ext cx="1678408" cy="67326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2963754" y="3717031"/>
                <a:ext cx="1363322" cy="429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754" y="3717031"/>
                <a:ext cx="1363322" cy="429733"/>
              </a:xfrm>
              <a:prstGeom prst="rect">
                <a:avLst/>
              </a:prstGeom>
              <a:blipFill rotWithShape="1">
                <a:blip r:embed="rId11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2965512" y="4294252"/>
                <a:ext cx="1735732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144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512" y="4294252"/>
                <a:ext cx="1735732" cy="40197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2958683" y="4938316"/>
                <a:ext cx="11760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144=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683" y="4938316"/>
                <a:ext cx="1176091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jeZBesedilom 14"/>
              <p:cNvSpPr txBox="1"/>
              <p:nvPr/>
            </p:nvSpPr>
            <p:spPr>
              <a:xfrm>
                <a:off x="2951178" y="5307648"/>
                <a:ext cx="12955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12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178" y="5307648"/>
                <a:ext cx="1295547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jeZBesedilom 15"/>
              <p:cNvSpPr txBox="1"/>
              <p:nvPr/>
            </p:nvSpPr>
            <p:spPr>
              <a:xfrm>
                <a:off x="323528" y="3087470"/>
                <a:ext cx="107471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087470"/>
                <a:ext cx="1074718" cy="64633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jeZBesedilom 16"/>
              <p:cNvSpPr txBox="1"/>
              <p:nvPr/>
            </p:nvSpPr>
            <p:spPr>
              <a:xfrm>
                <a:off x="6970021" y="4204604"/>
                <a:ext cx="1929118" cy="6440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021" y="4204604"/>
                <a:ext cx="1929118" cy="64408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jeZBesedilom 17"/>
              <p:cNvSpPr txBox="1"/>
              <p:nvPr/>
            </p:nvSpPr>
            <p:spPr>
              <a:xfrm>
                <a:off x="6970021" y="4945403"/>
                <a:ext cx="1740092" cy="670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021" y="4945403"/>
                <a:ext cx="1740092" cy="67082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oljeZBesedilom 18"/>
              <p:cNvSpPr txBox="1"/>
              <p:nvPr/>
            </p:nvSpPr>
            <p:spPr>
              <a:xfrm>
                <a:off x="6936755" y="5671776"/>
                <a:ext cx="20878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9" name="PoljeZBesedilom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755" y="5671776"/>
                <a:ext cx="2087879" cy="64633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PoljeZBesedilom 19"/>
              <p:cNvSpPr txBox="1"/>
              <p:nvPr/>
            </p:nvSpPr>
            <p:spPr>
              <a:xfrm>
                <a:off x="6970021" y="6307062"/>
                <a:ext cx="133921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𝑣</m:t>
                      </m:r>
                      <m:r>
                        <a:rPr lang="sl-SI" b="0" i="1" smtClean="0">
                          <a:latin typeface="Cambria Math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0" name="PoljeZBesedilom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021" y="6307062"/>
                <a:ext cx="1339213" cy="40197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PoljeZBesedilom 20"/>
              <p:cNvSpPr txBox="1"/>
              <p:nvPr/>
            </p:nvSpPr>
            <p:spPr>
              <a:xfrm>
                <a:off x="323798" y="3810133"/>
                <a:ext cx="1633909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sl-SI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sl-SI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sl-SI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1" name="PoljeZBesedilom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98" y="3810133"/>
                <a:ext cx="1633909" cy="67415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PoljeZBesedilom 21"/>
              <p:cNvSpPr txBox="1"/>
              <p:nvPr/>
            </p:nvSpPr>
            <p:spPr>
              <a:xfrm>
                <a:off x="323798" y="4696222"/>
                <a:ext cx="1886350" cy="3963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l-SI" b="1" i="1" smtClean="0">
                        <a:latin typeface="Cambria Math"/>
                      </a:rPr>
                      <m:t>𝑽</m:t>
                    </m:r>
                    <m:r>
                      <a:rPr lang="sl-SI" b="1" i="1" smtClean="0">
                        <a:latin typeface="Cambria Math"/>
                      </a:rPr>
                      <m:t>=</m:t>
                    </m:r>
                    <m:r>
                      <a:rPr lang="sl-SI" b="1" i="0" smtClean="0">
                        <a:latin typeface="Cambria Math"/>
                      </a:rPr>
                      <m:t>𝟐𝟖𝟖</m:t>
                    </m:r>
                    <m:rad>
                      <m:radPr>
                        <m:degHide m:val="on"/>
                        <m:ctrlPr>
                          <a:rPr lang="sl-SI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sl-SI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sl-SI" b="1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sl-SI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sl-SI" b="1" i="1" smtClean="0">
                            <a:latin typeface="Cambria Math"/>
                          </a:rPr>
                          <m:t>𝒄𝒎</m:t>
                        </m:r>
                      </m:e>
                      <m:sup>
                        <m:r>
                          <a:rPr lang="sl-SI" b="1" i="1" smtClean="0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sl-SI" b="1" dirty="0" smtClean="0"/>
                  <a:t> </a:t>
                </a:r>
                <a:endParaRPr lang="sl-SI" b="1" dirty="0"/>
              </a:p>
            </p:txBody>
          </p:sp>
        </mc:Choice>
        <mc:Fallback xmlns="">
          <p:sp>
            <p:nvSpPr>
              <p:cNvPr id="22" name="PoljeZBesedilom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98" y="4696222"/>
                <a:ext cx="1886350" cy="39632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2400" dirty="0" smtClean="0"/>
              <a:t>Koliko odstotkov površine predstavlja plašč pri pravilni štiristrani piramidi, ki ima višino 35 cm in stransko višino 37 cm?</a:t>
            </a:r>
            <a:endParaRPr lang="sl-SI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467544" y="2086067"/>
                <a:ext cx="12934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𝑣</m:t>
                      </m:r>
                      <m:r>
                        <a:rPr lang="sl-SI" b="0" i="1" smtClean="0">
                          <a:latin typeface="Cambria Math"/>
                        </a:rPr>
                        <m:t>=35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086067"/>
                <a:ext cx="129343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467544" y="2612219"/>
                <a:ext cx="13864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=37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12219"/>
                <a:ext cx="138647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Pirami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430" y="1889169"/>
            <a:ext cx="20764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1854014" y="2105436"/>
                <a:ext cx="1766701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+2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014" y="2105436"/>
                <a:ext cx="1766701" cy="3755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4067944" y="1922329"/>
                <a:ext cx="1906356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22329"/>
                <a:ext cx="1906356" cy="63062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oljeZBesedilom 7"/>
              <p:cNvSpPr txBox="1"/>
              <p:nvPr/>
            </p:nvSpPr>
            <p:spPr>
              <a:xfrm>
                <a:off x="4067944" y="2504431"/>
                <a:ext cx="2021066" cy="619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37</m:t>
                          </m:r>
                        </m:e>
                        <m:sup>
                          <m:r>
                            <a:rPr lang="sl-SI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i="1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35</m:t>
                          </m:r>
                        </m:e>
                        <m:sup>
                          <m:r>
                            <a:rPr lang="sl-SI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PoljeZBesedilom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504431"/>
                <a:ext cx="2021066" cy="61959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4067944" y="3185938"/>
                <a:ext cx="2150717" cy="670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1369−1225=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185938"/>
                <a:ext cx="2150717" cy="6708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4067944" y="3700428"/>
                <a:ext cx="11760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i="1" smtClean="0">
                          <a:latin typeface="Cambria Math"/>
                        </a:rPr>
                        <m:t>1</m:t>
                      </m:r>
                      <m:r>
                        <a:rPr lang="sl-SI" b="0" i="1" smtClean="0">
                          <a:latin typeface="Cambria Math"/>
                        </a:rPr>
                        <m:t>44=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700428"/>
                <a:ext cx="1176091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oljeZBesedilom 10"/>
              <p:cNvSpPr txBox="1"/>
              <p:nvPr/>
            </p:nvSpPr>
            <p:spPr>
              <a:xfrm>
                <a:off x="4094301" y="4442695"/>
                <a:ext cx="940514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12=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1" name="PoljeZBesedilom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301" y="4442695"/>
                <a:ext cx="940514" cy="56489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4067944" y="5081248"/>
                <a:ext cx="12955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24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081248"/>
                <a:ext cx="1295547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1854014" y="2574024"/>
                <a:ext cx="22997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24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24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i="1" smtClean="0">
                          <a:latin typeface="Cambria Math"/>
                        </a:rPr>
                        <m:t>3</m:t>
                      </m:r>
                      <m:r>
                        <a:rPr lang="sl-SI" b="0" i="1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014" y="2574024"/>
                <a:ext cx="2299797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1854014" y="3124024"/>
                <a:ext cx="16737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=2352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014" y="3124024"/>
                <a:ext cx="167379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jeZBesedilom 14"/>
              <p:cNvSpPr txBox="1"/>
              <p:nvPr/>
            </p:nvSpPr>
            <p:spPr>
              <a:xfrm>
                <a:off x="1854014" y="4221088"/>
                <a:ext cx="1804084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∙24∙37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014" y="4221088"/>
                <a:ext cx="1804084" cy="390748"/>
              </a:xfrm>
              <a:prstGeom prst="rect">
                <a:avLst/>
              </a:prstGeom>
              <a:blipFill rotWithShape="1">
                <a:blip r:embed="rId14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jeZBesedilom 15"/>
              <p:cNvSpPr txBox="1"/>
              <p:nvPr/>
            </p:nvSpPr>
            <p:spPr>
              <a:xfrm>
                <a:off x="1854014" y="4725144"/>
                <a:ext cx="1817612" cy="396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=1776 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014" y="4725144"/>
                <a:ext cx="1817612" cy="396262"/>
              </a:xfrm>
              <a:prstGeom prst="rect">
                <a:avLst/>
              </a:prstGeom>
              <a:blipFill rotWithShape="1">
                <a:blip r:embed="rId1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jeZBesedilom 16"/>
              <p:cNvSpPr txBox="1"/>
              <p:nvPr/>
            </p:nvSpPr>
            <p:spPr>
              <a:xfrm>
                <a:off x="4715717" y="5843601"/>
                <a:ext cx="4007764" cy="623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𝒑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l-SI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1" i="1" smtClean="0"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sl-SI" b="1" i="1" smtClean="0">
                                  <a:latin typeface="Cambria Math"/>
                                </a:rPr>
                                <m:t>𝒑𝒍</m:t>
                              </m:r>
                            </m:sub>
                          </m:sSub>
                        </m:num>
                        <m:den>
                          <m:r>
                            <a:rPr lang="sl-SI" b="1" i="1" smtClean="0">
                              <a:latin typeface="Cambria Math"/>
                            </a:rPr>
                            <m:t>𝑺</m:t>
                          </m:r>
                        </m:den>
                      </m:f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𝟏𝟎𝟎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sl-SI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l-SI" b="1" i="1" smtClean="0">
                              <a:latin typeface="Cambria Math"/>
                              <a:ea typeface="Cambria Math"/>
                            </a:rPr>
                            <m:t>𝟏𝟕𝟕𝟔</m:t>
                          </m:r>
                        </m:num>
                        <m:den>
                          <m:r>
                            <a:rPr lang="sl-SI" b="1" i="1" smtClean="0">
                              <a:latin typeface="Cambria Math"/>
                              <a:ea typeface="Cambria Math"/>
                            </a:rPr>
                            <m:t>𝟐𝟑𝟓𝟐</m:t>
                          </m:r>
                        </m:den>
                      </m:f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𝟏𝟎𝟎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𝟕𝟓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sl-SI" b="1" i="1" smtClean="0">
                          <a:latin typeface="Cambria Math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sl-SI" b="1" dirty="0"/>
              </a:p>
            </p:txBody>
          </p:sp>
        </mc:Choice>
        <mc:Fallback xmlns=""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717" y="5843601"/>
                <a:ext cx="4007764" cy="62331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PoljeZBesedilom 17"/>
              <p:cNvSpPr txBox="1"/>
              <p:nvPr/>
            </p:nvSpPr>
            <p:spPr>
              <a:xfrm>
                <a:off x="1864223" y="3813220"/>
                <a:ext cx="1335366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=2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223" y="3813220"/>
                <a:ext cx="1335366" cy="390748"/>
              </a:xfrm>
              <a:prstGeom prst="rect">
                <a:avLst/>
              </a:prstGeom>
              <a:blipFill rotWithShape="1">
                <a:blip r:embed="rId17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81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l-SI" sz="2000" dirty="0"/>
              <a:t>Pokončna štiristrana piramida ima za osnovno ploskev pravokotnik s </a:t>
            </a:r>
            <a:r>
              <a:rPr lang="sl-SI" sz="2000" dirty="0" smtClean="0"/>
              <a:t>stranicama 20</a:t>
            </a:r>
            <a:r>
              <a:rPr lang="sl-SI" sz="2000" dirty="0"/>
              <a:t> cm in </a:t>
            </a:r>
            <a:r>
              <a:rPr lang="sl-SI" sz="2000" dirty="0" smtClean="0"/>
              <a:t>14</a:t>
            </a:r>
            <a:r>
              <a:rPr lang="sl-SI" sz="2000" dirty="0"/>
              <a:t> cm. Višina te piramide meri </a:t>
            </a:r>
            <a:r>
              <a:rPr lang="sl-SI" sz="2000" dirty="0" smtClean="0"/>
              <a:t>24</a:t>
            </a:r>
            <a:r>
              <a:rPr lang="sl-SI" sz="2000" dirty="0"/>
              <a:t> cm. Izračunaj prostornino in površino te piramide.</a:t>
            </a:r>
          </a:p>
        </p:txBody>
      </p:sp>
      <p:pic>
        <p:nvPicPr>
          <p:cNvPr id="4098" name="Picture 2" descr="Nalo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44824"/>
            <a:ext cx="26289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ljeZBesedilom 2"/>
              <p:cNvSpPr txBox="1"/>
              <p:nvPr/>
            </p:nvSpPr>
            <p:spPr>
              <a:xfrm>
                <a:off x="7326610" y="2647469"/>
                <a:ext cx="337400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sl-SI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PoljeZBesedilom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6610" y="2647469"/>
                <a:ext cx="33740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oljeZBesedilom 4"/>
              <p:cNvSpPr txBox="1"/>
              <p:nvPr/>
            </p:nvSpPr>
            <p:spPr>
              <a:xfrm>
                <a:off x="6641374" y="2801357"/>
                <a:ext cx="413190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sl-SI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PoljeZBesedilom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374" y="2801357"/>
                <a:ext cx="41319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PoljeZBesedilom 5"/>
              <p:cNvSpPr txBox="1"/>
              <p:nvPr/>
            </p:nvSpPr>
            <p:spPr>
              <a:xfrm>
                <a:off x="7783196" y="2760518"/>
                <a:ext cx="409022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PoljeZBesedilom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196" y="2760518"/>
                <a:ext cx="40902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oljeZBesedilom 3"/>
              <p:cNvSpPr txBox="1"/>
              <p:nvPr/>
            </p:nvSpPr>
            <p:spPr>
              <a:xfrm>
                <a:off x="395536" y="2132856"/>
                <a:ext cx="12955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r>
                        <a:rPr lang="sl-SI" b="0" i="1" smtClean="0">
                          <a:latin typeface="Cambria Math"/>
                        </a:rPr>
                        <m:t>=20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32856"/>
                <a:ext cx="129554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oljeZBesedilom 6"/>
              <p:cNvSpPr txBox="1"/>
              <p:nvPr/>
            </p:nvSpPr>
            <p:spPr>
              <a:xfrm>
                <a:off x="395536" y="2518290"/>
                <a:ext cx="1291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𝑏</m:t>
                      </m:r>
                      <m:r>
                        <a:rPr lang="sl-SI" b="0" i="1" smtClean="0">
                          <a:latin typeface="Cambria Math"/>
                        </a:rPr>
                        <m:t>=14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7" name="PoljeZBesedilom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518290"/>
                <a:ext cx="129176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PoljeZBesedilom 8"/>
              <p:cNvSpPr txBox="1"/>
              <p:nvPr/>
            </p:nvSpPr>
            <p:spPr>
              <a:xfrm>
                <a:off x="393869" y="3061601"/>
                <a:ext cx="12934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𝑣</m:t>
                      </m:r>
                      <m:r>
                        <a:rPr lang="sl-SI" b="0" i="1" smtClean="0">
                          <a:latin typeface="Cambria Math"/>
                        </a:rPr>
                        <m:t>=24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9" name="PoljeZBesedilom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69" y="3061601"/>
                <a:ext cx="129343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PoljeZBesedilom 9"/>
              <p:cNvSpPr txBox="1"/>
              <p:nvPr/>
            </p:nvSpPr>
            <p:spPr>
              <a:xfrm>
                <a:off x="2051720" y="2196720"/>
                <a:ext cx="955326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𝑆𝑣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196720"/>
                <a:ext cx="955326" cy="61093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PoljeZBesedilom 11"/>
              <p:cNvSpPr txBox="1"/>
              <p:nvPr/>
            </p:nvSpPr>
            <p:spPr>
              <a:xfrm>
                <a:off x="2068882" y="2887622"/>
                <a:ext cx="1086772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𝑎𝑏𝑣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2" name="PoljeZBesedilom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882" y="2887622"/>
                <a:ext cx="1086772" cy="61824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PoljeZBesedilom 12"/>
              <p:cNvSpPr txBox="1"/>
              <p:nvPr/>
            </p:nvSpPr>
            <p:spPr>
              <a:xfrm>
                <a:off x="2068882" y="3505868"/>
                <a:ext cx="1791773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𝑉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20</m:t>
                          </m:r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∙14∙24</m:t>
                          </m:r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3" name="PoljeZBesedilom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882" y="3505868"/>
                <a:ext cx="1791773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PoljeZBesedilom 13"/>
              <p:cNvSpPr txBox="1"/>
              <p:nvPr/>
            </p:nvSpPr>
            <p:spPr>
              <a:xfrm>
                <a:off x="2068882" y="4164928"/>
                <a:ext cx="1744324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𝑽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𝟐𝟐𝟒𝟎</m:t>
                      </m:r>
                      <m:r>
                        <a:rPr lang="sl-SI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𝒄𝒎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sl-SI" b="1" dirty="0"/>
              </a:p>
            </p:txBody>
          </p:sp>
        </mc:Choice>
        <mc:Fallback xmlns="">
          <p:sp>
            <p:nvSpPr>
              <p:cNvPr id="14" name="PoljeZBesedilom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882" y="4164928"/>
                <a:ext cx="1744324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PoljeZBesedilom 14"/>
              <p:cNvSpPr txBox="1"/>
              <p:nvPr/>
            </p:nvSpPr>
            <p:spPr>
              <a:xfrm>
                <a:off x="5724128" y="4164928"/>
                <a:ext cx="1392624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𝑆</m:t>
                      </m:r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𝑝𝑙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5" name="PoljeZBesedilom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164928"/>
                <a:ext cx="1392624" cy="390748"/>
              </a:xfrm>
              <a:prstGeom prst="rect">
                <a:avLst/>
              </a:prstGeom>
              <a:blipFill rotWithShape="1">
                <a:blip r:embed="rId13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PoljeZBesedilom 15"/>
              <p:cNvSpPr txBox="1"/>
              <p:nvPr/>
            </p:nvSpPr>
            <p:spPr>
              <a:xfrm>
                <a:off x="5724128" y="4560934"/>
                <a:ext cx="2804229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𝑎𝑏</m:t>
                      </m:r>
                      <m:r>
                        <a:rPr lang="sl-SI" b="0" i="1" smtClean="0">
                          <a:latin typeface="Cambria Math"/>
                        </a:rPr>
                        <m:t>+2∙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</a:rPr>
                            <m:t>𝑎</m:t>
                          </m:r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sl-SI" b="0" i="1" smtClean="0">
                          <a:latin typeface="Cambria Math"/>
                        </a:rPr>
                        <m:t>+2</m:t>
                      </m:r>
                      <m:r>
                        <a:rPr lang="sl-SI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sl-SI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sSub>
                            <m:sSubPr>
                              <m:ctrlP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sl-SI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6" name="PoljeZBesedilom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560934"/>
                <a:ext cx="2804229" cy="61645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PoljeZBesedilom 16"/>
              <p:cNvSpPr txBox="1"/>
              <p:nvPr/>
            </p:nvSpPr>
            <p:spPr>
              <a:xfrm>
                <a:off x="5700882" y="5216880"/>
                <a:ext cx="2227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/>
                        </a:rPr>
                        <m:t>𝑃</m:t>
                      </m:r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latin typeface="Cambria Math"/>
                        </a:rPr>
                        <m:t>𝑎𝑏</m:t>
                      </m:r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r>
                        <a:rPr lang="sl-SI" b="0" i="1" smtClean="0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r>
                        <a:rPr lang="sl-SI" b="0" i="1" smtClean="0">
                          <a:latin typeface="Cambria Math"/>
                        </a:rPr>
                        <m:t>𝑏</m:t>
                      </m:r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7" name="PoljeZBesedilom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882" y="5216880"/>
                <a:ext cx="2227148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PoljeZBesedilom 17"/>
              <p:cNvSpPr txBox="1"/>
              <p:nvPr/>
            </p:nvSpPr>
            <p:spPr>
              <a:xfrm>
                <a:off x="3923928" y="2157270"/>
                <a:ext cx="1929118" cy="6440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8" name="PoljeZBesedilom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157270"/>
                <a:ext cx="1929118" cy="64408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oljeZBesedilom 18"/>
              <p:cNvSpPr txBox="1"/>
              <p:nvPr/>
            </p:nvSpPr>
            <p:spPr>
              <a:xfrm>
                <a:off x="3945665" y="2924468"/>
                <a:ext cx="1885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24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19" name="PoljeZBesedilom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665" y="2924468"/>
                <a:ext cx="1885644" cy="369332"/>
              </a:xfrm>
              <a:prstGeom prst="rect">
                <a:avLst/>
              </a:prstGeom>
              <a:blipFill rotWithShape="1">
                <a:blip r:embed="rId1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PoljeZBesedilom 21"/>
              <p:cNvSpPr txBox="1"/>
              <p:nvPr/>
            </p:nvSpPr>
            <p:spPr>
              <a:xfrm>
                <a:off x="3902426" y="4347835"/>
                <a:ext cx="1911421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l-SI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l-SI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sl-SI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2" name="PoljeZBesedilom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426" y="4347835"/>
                <a:ext cx="1911421" cy="76937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PoljeZBesedilom 20"/>
              <p:cNvSpPr txBox="1"/>
              <p:nvPr/>
            </p:nvSpPr>
            <p:spPr>
              <a:xfrm>
                <a:off x="3945665" y="3505868"/>
                <a:ext cx="13864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26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1" name="PoljeZBesedilom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665" y="3505868"/>
                <a:ext cx="1386470" cy="369332"/>
              </a:xfrm>
              <a:prstGeom prst="rect">
                <a:avLst/>
              </a:prstGeom>
              <a:blipFill rotWithShape="1">
                <a:blip r:embed="rId19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PoljeZBesedilom 23"/>
              <p:cNvSpPr txBox="1"/>
              <p:nvPr/>
            </p:nvSpPr>
            <p:spPr>
              <a:xfrm>
                <a:off x="3923928" y="5016857"/>
                <a:ext cx="17627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l-SI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l-SI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sl-SI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sl-SI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24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sl-SI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4" name="PoljeZBesedilom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016857"/>
                <a:ext cx="1762727" cy="369332"/>
              </a:xfrm>
              <a:prstGeom prst="rect">
                <a:avLst/>
              </a:prstGeom>
              <a:blipFill rotWithShape="1">
                <a:blip r:embed="rId20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PoljeZBesedilom 24"/>
              <p:cNvSpPr txBox="1"/>
              <p:nvPr/>
            </p:nvSpPr>
            <p:spPr>
              <a:xfrm>
                <a:off x="3945665" y="5401546"/>
                <a:ext cx="13917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l-S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l-SI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sl-SI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sl-SI" b="0" i="1" smtClean="0">
                          <a:latin typeface="Cambria Math"/>
                        </a:rPr>
                        <m:t>=</m:t>
                      </m:r>
                      <m:r>
                        <a:rPr lang="sl-SI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25</m:t>
                      </m:r>
                      <m:r>
                        <a:rPr lang="sl-SI" b="0" i="1" smtClean="0">
                          <a:latin typeface="Cambria Math"/>
                        </a:rPr>
                        <m:t> </m:t>
                      </m:r>
                      <m:r>
                        <a:rPr lang="sl-SI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 xmlns="">
          <p:sp>
            <p:nvSpPr>
              <p:cNvPr id="25" name="PoljeZBesedilom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665" y="5401546"/>
                <a:ext cx="1391791" cy="369332"/>
              </a:xfrm>
              <a:prstGeom prst="rect">
                <a:avLst/>
              </a:prstGeom>
              <a:blipFill rotWithShape="1">
                <a:blip r:embed="rId21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PoljeZBesedilom 25"/>
              <p:cNvSpPr txBox="1"/>
              <p:nvPr/>
            </p:nvSpPr>
            <p:spPr>
              <a:xfrm>
                <a:off x="5571930" y="5770878"/>
                <a:ext cx="30374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1600" b="0" i="1" smtClean="0">
                          <a:latin typeface="Cambria Math"/>
                        </a:rPr>
                        <m:t>𝑃</m:t>
                      </m:r>
                      <m:r>
                        <a:rPr lang="sl-SI" sz="1600" b="0" i="1" smtClean="0">
                          <a:latin typeface="Cambria Math"/>
                        </a:rPr>
                        <m:t>=20∙14+20∙2</m:t>
                      </m:r>
                      <m:r>
                        <a:rPr lang="sl-SI" sz="16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5+1</m:t>
                      </m:r>
                      <m:r>
                        <a:rPr lang="sl-SI" sz="1600" b="0" i="1" smtClean="0">
                          <a:latin typeface="Cambria Math"/>
                          <a:ea typeface="Cambria Math"/>
                        </a:rPr>
                        <m:t>4∙26</m:t>
                      </m:r>
                    </m:oMath>
                  </m:oMathPara>
                </a14:m>
                <a:endParaRPr lang="sl-SI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PoljeZBesedilom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930" y="5770878"/>
                <a:ext cx="3037434" cy="33855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PoljeZBesedilom 22"/>
              <p:cNvSpPr txBox="1"/>
              <p:nvPr/>
            </p:nvSpPr>
            <p:spPr>
              <a:xfrm>
                <a:off x="5700882" y="6220733"/>
                <a:ext cx="1753942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1" i="1" smtClean="0">
                          <a:latin typeface="Cambria Math"/>
                        </a:rPr>
                        <m:t>𝑷</m:t>
                      </m:r>
                      <m:r>
                        <a:rPr lang="sl-SI" b="1" i="1" smtClean="0">
                          <a:latin typeface="Cambria Math"/>
                        </a:rPr>
                        <m:t>=</m:t>
                      </m:r>
                      <m:r>
                        <a:rPr lang="sl-SI" b="1" i="1" smtClean="0">
                          <a:latin typeface="Cambria Math"/>
                        </a:rPr>
                        <m:t>𝟏𝟏𝟒𝟒</m:t>
                      </m:r>
                      <m:r>
                        <a:rPr lang="sl-SI" b="1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sl-SI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l-SI" b="1" i="1" smtClean="0">
                              <a:latin typeface="Cambria Math"/>
                            </a:rPr>
                            <m:t>𝒄𝒎</m:t>
                          </m:r>
                        </m:e>
                        <m:sup>
                          <m:r>
                            <a:rPr lang="sl-SI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l-SI" b="1" dirty="0"/>
              </a:p>
            </p:txBody>
          </p:sp>
        </mc:Choice>
        <mc:Fallback xmlns="">
          <p:sp>
            <p:nvSpPr>
              <p:cNvPr id="23" name="PoljeZBesedilom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0882" y="6220733"/>
                <a:ext cx="1753942" cy="37555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PoljeZBesedilom 26"/>
          <p:cNvSpPr txBox="1"/>
          <p:nvPr/>
        </p:nvSpPr>
        <p:spPr>
          <a:xfrm>
            <a:off x="6506209" y="3246267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a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7796998" y="3342393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35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4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1" grpId="0"/>
      <p:bldP spid="24" grpId="0"/>
      <p:bldP spid="25" grpId="0"/>
      <p:bldP spid="26" grpId="0"/>
      <p:bldP spid="23" grpId="0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Po meri 1">
      <a:dk1>
        <a:srgbClr val="4E501F"/>
      </a:dk1>
      <a:lt1>
        <a:srgbClr val="DEE0B0"/>
      </a:lt1>
      <a:dk2>
        <a:srgbClr val="4E501F"/>
      </a:dk2>
      <a:lt2>
        <a:srgbClr val="CACD80"/>
      </a:lt2>
      <a:accent1>
        <a:srgbClr val="002060"/>
      </a:accent1>
      <a:accent2>
        <a:srgbClr val="455EC9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437</TotalTime>
  <Words>1729</Words>
  <Application>Microsoft Office PowerPoint</Application>
  <PresentationFormat>Diaprojekcija na zaslonu (4:3)</PresentationFormat>
  <Paragraphs>159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Lekarnar</vt:lpstr>
      <vt:lpstr>Geometrija v prostoru</vt:lpstr>
      <vt:lpstr>Izračunaj površino in prostornino tetraedra z osnovnim robom 12cm.</vt:lpstr>
      <vt:lpstr>Natančno izračunaj prostornino tetraedra s površino 49√3  m^2.</vt:lpstr>
      <vt:lpstr>Dana je enakoroba štiristrana piramida z robom 10 cm. Izračunaj kot med telesno višino in višino stranske ploskve ter kot med stransko in osnovno ploskvijo in kot med stranskim robom in osnovno ploskvijo.</vt:lpstr>
      <vt:lpstr>Osnovna ploskev piramide je pravilni šestkotnik. Izračunaj kot med stranskim robom in osnovno ploskvijo, če meri osnovni rob 6 cm in stranski 15 cm.</vt:lpstr>
      <vt:lpstr>Izračunaj prostornino in površino 12 m visoke piramide, ki ima za osnovno ploskev krogu s polmerom 2 m včrtan šestkotnik.</vt:lpstr>
      <vt:lpstr>Pri pravilni enakorobi štiristrani piramidi je plašč 144√3  〖cm〗^2. Izračunaj dolžino roba in prostornino.</vt:lpstr>
      <vt:lpstr>Koliko odstotkov površine predstavlja plašč pri pravilni štiristrani piramidi, ki ima višino 35 cm in stransko višino 37 cm?</vt:lpstr>
      <vt:lpstr>Pokončna štiristrana piramida ima za osnovno ploskev pravokotnik s stranicama 20 cm in 14 cm. Višina te piramide meri 24 cm. Izračunaj prostornino in površino te piramide.</vt:lpstr>
      <vt:lpstr>V pravilni štiristrani piramidi meri ploščina osnovne ploskve 81 〖cm〗^2 in plašč 144 〖cm〗^2. Izračunaj prostornino piramide.</vt:lpstr>
      <vt:lpstr>Stranska višina tetraedra je 6√3 cm. Izračunaj plašč.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Geometrija v prostoru</dc:title>
  <dc:creator>Mateja Jakob</dc:creator>
  <cp:lastModifiedBy>Mateja Jakob</cp:lastModifiedBy>
  <cp:revision>29</cp:revision>
  <dcterms:created xsi:type="dcterms:W3CDTF">2020-04-08T03:08:22Z</dcterms:created>
  <dcterms:modified xsi:type="dcterms:W3CDTF">2020-04-08T10:37:50Z</dcterms:modified>
</cp:coreProperties>
</file>