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2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0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4080-9E78-4CD3-A2B5-46228BA20226}" type="datetimeFigureOut">
              <a:rPr lang="sl-SI" smtClean="0"/>
              <a:t>1.4.2020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8E94-8890-41DF-B3CF-FA17D7653787}" type="slidenum">
              <a:rPr lang="sl-SI" smtClean="0"/>
              <a:t>‹#›</a:t>
            </a:fld>
            <a:endParaRPr lang="sl-SI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4080-9E78-4CD3-A2B5-46228BA20226}" type="datetimeFigureOut">
              <a:rPr lang="sl-SI" smtClean="0"/>
              <a:t>1.4.2020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8E94-8890-41DF-B3CF-FA17D7653787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4080-9E78-4CD3-A2B5-46228BA20226}" type="datetimeFigureOut">
              <a:rPr lang="sl-SI" smtClean="0"/>
              <a:t>1.4.2020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8E94-8890-41DF-B3CF-FA17D7653787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4080-9E78-4CD3-A2B5-46228BA20226}" type="datetimeFigureOut">
              <a:rPr lang="sl-SI" smtClean="0"/>
              <a:t>1.4.2020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8E94-8890-41DF-B3CF-FA17D7653787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4080-9E78-4CD3-A2B5-46228BA20226}" type="datetimeFigureOut">
              <a:rPr lang="sl-SI" smtClean="0"/>
              <a:t>1.4.2020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8E94-8890-41DF-B3CF-FA17D7653787}" type="slidenum">
              <a:rPr lang="sl-SI" smtClean="0"/>
              <a:t>‹#›</a:t>
            </a:fld>
            <a:endParaRPr lang="sl-SI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4080-9E78-4CD3-A2B5-46228BA20226}" type="datetimeFigureOut">
              <a:rPr lang="sl-SI" smtClean="0"/>
              <a:t>1.4.2020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8E94-8890-41DF-B3CF-FA17D7653787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4080-9E78-4CD3-A2B5-46228BA20226}" type="datetimeFigureOut">
              <a:rPr lang="sl-SI" smtClean="0"/>
              <a:t>1.4.2020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8E94-8890-41DF-B3CF-FA17D7653787}" type="slidenum">
              <a:rPr lang="sl-SI" smtClean="0"/>
              <a:t>‹#›</a:t>
            </a:fld>
            <a:endParaRPr lang="sl-SI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4080-9E78-4CD3-A2B5-46228BA20226}" type="datetimeFigureOut">
              <a:rPr lang="sl-SI" smtClean="0"/>
              <a:t>1.4.2020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8E94-8890-41DF-B3CF-FA17D7653787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4080-9E78-4CD3-A2B5-46228BA20226}" type="datetimeFigureOut">
              <a:rPr lang="sl-SI" smtClean="0"/>
              <a:t>1.4.2020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8E94-8890-41DF-B3CF-FA17D7653787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4080-9E78-4CD3-A2B5-46228BA20226}" type="datetimeFigureOut">
              <a:rPr lang="sl-SI" smtClean="0"/>
              <a:t>1.4.2020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8E94-8890-41DF-B3CF-FA17D7653787}" type="slidenum">
              <a:rPr lang="sl-SI" smtClean="0"/>
              <a:t>‹#›</a:t>
            </a:fld>
            <a:endParaRPr lang="sl-SI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4080-9E78-4CD3-A2B5-46228BA20226}" type="datetimeFigureOut">
              <a:rPr lang="sl-SI" smtClean="0"/>
              <a:t>1.4.2020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8E94-8890-41DF-B3CF-FA17D7653787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B8A4080-9E78-4CD3-A2B5-46228BA20226}" type="datetimeFigureOut">
              <a:rPr lang="sl-SI" smtClean="0"/>
              <a:t>1.4.2020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9A48E94-8890-41DF-B3CF-FA17D7653787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KOMBINACIJE 1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8282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/>
          <p:cNvSpPr txBox="1"/>
          <p:nvPr/>
        </p:nvSpPr>
        <p:spPr>
          <a:xfrm>
            <a:off x="539552" y="908720"/>
            <a:ext cx="3954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č) morata biti izbrana vsaj dva fanta,</a:t>
            </a:r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539552" y="2636912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d) morajo biti izbrana vsaj 3 dekleta,</a:t>
            </a:r>
            <a:endParaRPr lang="sl-SI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539552" y="4506685"/>
            <a:ext cx="3429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e) ne smejo biti izbrani le fantje,</a:t>
            </a:r>
            <a:endParaRPr lang="sl-SI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PoljeZBesedilom 5"/>
              <p:cNvSpPr txBox="1"/>
              <p:nvPr/>
            </p:nvSpPr>
            <p:spPr>
              <a:xfrm>
                <a:off x="800200" y="1559490"/>
                <a:ext cx="7217360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sl-SI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sl-SI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sl-SI" b="0" i="1" smtClean="0">
                                  <a:latin typeface="Cambria Math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sl-SI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sl-SI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sl-SI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sl-SI" b="0" i="1" smtClean="0">
                                  <a:latin typeface="Cambria Math"/>
                                </a:rPr>
                                <m:t>12</m:t>
                              </m:r>
                            </m:num>
                            <m:den>
                              <m:r>
                                <a:rPr lang="sl-SI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sl-SI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sl-SI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sl-SI" b="0" i="1" smtClean="0">
                                  <a:latin typeface="Cambria Math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sl-SI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sl-SI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sl-SI" b="0" i="1" smtClean="0">
                                  <a:latin typeface="Cambria Math"/>
                                </a:rPr>
                                <m:t>12</m:t>
                              </m:r>
                            </m:num>
                            <m:den>
                              <m:r>
                                <a:rPr lang="sl-SI" b="0" i="1" smtClean="0">
                                  <a:latin typeface="Cambria Math"/>
                                </a:rPr>
                                <m:t>1</m:t>
                              </m:r>
                            </m:den>
                          </m:f>
                        </m:e>
                      </m:d>
                      <m:r>
                        <a:rPr lang="sl-SI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sl-SI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sl-SI" b="0" i="1" smtClean="0">
                                  <a:latin typeface="Cambria Math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sl-SI" b="0" i="1" smtClean="0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sl-SI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sl-SI" b="0" i="1" smtClean="0">
                                  <a:latin typeface="Cambria Math"/>
                                </a:rPr>
                                <m:t>12</m:t>
                              </m:r>
                            </m:num>
                            <m:den>
                              <m:r>
                                <a:rPr lang="sl-SI" b="0" i="1" smtClean="0">
                                  <a:latin typeface="Cambria Math"/>
                                </a:rPr>
                                <m:t>0</m:t>
                              </m:r>
                            </m:den>
                          </m:f>
                        </m:e>
                      </m:d>
                      <m:r>
                        <a:rPr lang="sl-SI" b="0" i="1" smtClean="0">
                          <a:latin typeface="Cambria Math"/>
                        </a:rPr>
                        <m:t>=28</m:t>
                      </m:r>
                      <m:r>
                        <a:rPr lang="sl-SI" b="0" i="1" smtClean="0">
                          <a:latin typeface="Cambria Math"/>
                          <a:ea typeface="Cambria Math"/>
                        </a:rPr>
                        <m:t>∙66+56∙12+70∙1</m:t>
                      </m:r>
                      <m:r>
                        <a:rPr lang="sl-SI" b="0" i="0" smtClean="0">
                          <a:latin typeface="Cambria Math"/>
                          <a:ea typeface="Cambria Math"/>
                        </a:rPr>
                        <m:t>=2590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>
          <p:sp>
            <p:nvSpPr>
              <p:cNvPr id="6" name="PoljeZBesedilom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200" y="1559490"/>
                <a:ext cx="7217360" cy="71468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PoljeZBesedilom 6"/>
              <p:cNvSpPr txBox="1"/>
              <p:nvPr/>
            </p:nvSpPr>
            <p:spPr>
              <a:xfrm>
                <a:off x="800199" y="3215674"/>
                <a:ext cx="5168081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sl-SI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sl-SI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sl-SI" b="0" i="1" smtClean="0">
                                  <a:latin typeface="Cambria Math"/>
                                </a:rPr>
                                <m:t>12</m:t>
                              </m:r>
                            </m:num>
                            <m:den>
                              <m:r>
                                <a:rPr lang="sl-SI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sl-SI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sl-SI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sl-SI" b="0" i="1" smtClean="0">
                                  <a:latin typeface="Cambria Math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sl-SI" b="0" i="1" smtClean="0">
                                  <a:latin typeface="Cambria Math"/>
                                </a:rPr>
                                <m:t>1</m:t>
                              </m:r>
                            </m:den>
                          </m:f>
                        </m:e>
                      </m:d>
                      <m:r>
                        <a:rPr lang="sl-SI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sl-SI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sl-SI" b="0" i="1" smtClean="0">
                                  <a:latin typeface="Cambria Math"/>
                                </a:rPr>
                                <m:t>12</m:t>
                              </m:r>
                            </m:num>
                            <m:den>
                              <m:r>
                                <a:rPr lang="sl-SI" b="0" i="1" smtClean="0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sl-SI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sl-SI" b="0" i="1" smtClean="0">
                                  <a:latin typeface="Cambria Math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sl-SI" b="0" i="1" smtClean="0">
                                  <a:latin typeface="Cambria Math"/>
                                </a:rPr>
                                <m:t>0</m:t>
                              </m:r>
                            </m:den>
                          </m:f>
                        </m:e>
                      </m:d>
                      <m:r>
                        <a:rPr lang="sl-SI" b="0" i="1" smtClean="0">
                          <a:latin typeface="Cambria Math"/>
                        </a:rPr>
                        <m:t>=220</m:t>
                      </m:r>
                      <m:r>
                        <a:rPr lang="sl-SI" b="0" i="1" smtClean="0">
                          <a:latin typeface="Cambria Math"/>
                          <a:ea typeface="Cambria Math"/>
                        </a:rPr>
                        <m:t>∙8+495∙1=2255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>
          <p:sp>
            <p:nvSpPr>
              <p:cNvPr id="7" name="PoljeZBesedilom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99" y="3215674"/>
                <a:ext cx="5168081" cy="71468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PoljeZBesedilom 7"/>
              <p:cNvSpPr txBox="1"/>
              <p:nvPr/>
            </p:nvSpPr>
            <p:spPr>
              <a:xfrm>
                <a:off x="800199" y="5229200"/>
                <a:ext cx="4159472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sl-SI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sl-SI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sl-SI" b="0" i="1" smtClean="0">
                                  <a:latin typeface="Cambria Math"/>
                                </a:rPr>
                                <m:t>20</m:t>
                              </m:r>
                            </m:num>
                            <m:den>
                              <m:r>
                                <a:rPr lang="sl-SI" b="0" i="1" smtClean="0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sl-SI" b="0" i="1" smtClean="0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sl-SI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sl-SI" b="0" i="1" smtClean="0">
                                  <a:latin typeface="Cambria Math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sl-SI" b="0" i="1" smtClean="0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sl-SI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sl-SI" b="0" i="1" smtClean="0">
                                  <a:latin typeface="Cambria Math"/>
                                </a:rPr>
                                <m:t>12</m:t>
                              </m:r>
                            </m:num>
                            <m:den>
                              <m:r>
                                <a:rPr lang="sl-SI" b="0" i="1" smtClean="0">
                                  <a:latin typeface="Cambria Math"/>
                                </a:rPr>
                                <m:t>0</m:t>
                              </m:r>
                            </m:den>
                          </m:f>
                        </m:e>
                      </m:d>
                      <m:r>
                        <a:rPr lang="sl-SI" b="0" i="1" smtClean="0">
                          <a:latin typeface="Cambria Math"/>
                        </a:rPr>
                        <m:t>=4845−70=4775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>
          <p:sp>
            <p:nvSpPr>
              <p:cNvPr id="8" name="PoljeZBesedilom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99" y="5229200"/>
                <a:ext cx="4159472" cy="71468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883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/>
          <p:cNvSpPr txBox="1"/>
          <p:nvPr/>
        </p:nvSpPr>
        <p:spPr>
          <a:xfrm>
            <a:off x="539552" y="1268760"/>
            <a:ext cx="5339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f) morata biti v trojici vsaj en fant in vsaj eno dekle,</a:t>
            </a:r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539552" y="3705659"/>
            <a:ext cx="4224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g) morata biti izbrana največ dva fanta?</a:t>
            </a:r>
            <a:endParaRPr lang="sl-SI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PoljeZBesedilom 4"/>
              <p:cNvSpPr txBox="1"/>
              <p:nvPr/>
            </p:nvSpPr>
            <p:spPr>
              <a:xfrm>
                <a:off x="683568" y="2276871"/>
                <a:ext cx="6048451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sl-SI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sl-SI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sl-SI" b="0" i="1" smtClean="0">
                                  <a:latin typeface="Cambria Math"/>
                                </a:rPr>
                                <m:t>20</m:t>
                              </m:r>
                            </m:num>
                            <m:den>
                              <m:r>
                                <a:rPr lang="sl-SI" b="0" i="1" smtClean="0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sl-SI" b="0" i="1" smtClean="0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sl-SI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sl-SI" b="0" i="1" smtClean="0">
                                  <a:latin typeface="Cambria Math"/>
                                </a:rPr>
                                <m:t>12</m:t>
                              </m:r>
                            </m:num>
                            <m:den>
                              <m:r>
                                <a:rPr lang="sl-SI" b="0" i="1" smtClean="0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sl-SI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sl-SI" b="0" i="1" smtClean="0">
                                  <a:latin typeface="Cambria Math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sl-SI" b="0" i="1" smtClean="0">
                                  <a:latin typeface="Cambria Math"/>
                                </a:rPr>
                                <m:t>0</m:t>
                              </m:r>
                            </m:den>
                          </m:f>
                        </m:e>
                      </m:d>
                      <m:r>
                        <a:rPr lang="sl-SI" b="0" i="1" smtClean="0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sl-SI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sl-SI" b="0" i="1" smtClean="0">
                                  <a:latin typeface="Cambria Math"/>
                                </a:rPr>
                                <m:t>12</m:t>
                              </m:r>
                            </m:num>
                            <m:den>
                              <m:r>
                                <a:rPr lang="sl-SI" b="0" i="1" smtClean="0">
                                  <a:latin typeface="Cambria Math"/>
                                </a:rPr>
                                <m:t>0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sl-SI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sl-SI" b="0" i="1" smtClean="0">
                                  <a:latin typeface="Cambria Math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sl-SI" b="0" i="1" smtClean="0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sl-SI" b="0" i="1" smtClean="0">
                          <a:latin typeface="Cambria Math"/>
                        </a:rPr>
                        <m:t>=4845−495−70=4280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>
          <p:sp>
            <p:nvSpPr>
              <p:cNvPr id="5" name="PoljeZBesedilom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276871"/>
                <a:ext cx="6048451" cy="71468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PoljeZBesedilom 6"/>
              <p:cNvSpPr txBox="1"/>
              <p:nvPr/>
            </p:nvSpPr>
            <p:spPr>
              <a:xfrm>
                <a:off x="683568" y="4582874"/>
                <a:ext cx="6048451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sl-SI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sl-SI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sl-SI" b="0" i="1" smtClean="0">
                                  <a:latin typeface="Cambria Math"/>
                                </a:rPr>
                                <m:t>20</m:t>
                              </m:r>
                            </m:num>
                            <m:den>
                              <m:r>
                                <a:rPr lang="sl-SI" b="0" i="1" smtClean="0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sl-SI" b="0" i="1" smtClean="0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sl-SI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sl-SI" b="0" i="1" smtClean="0">
                                  <a:latin typeface="Cambria Math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sl-SI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sl-SI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sl-SI" b="0" i="1" smtClean="0">
                                  <a:latin typeface="Cambria Math"/>
                                </a:rPr>
                                <m:t>12</m:t>
                              </m:r>
                            </m:num>
                            <m:den>
                              <m:r>
                                <a:rPr lang="sl-SI" b="0" i="1" smtClean="0">
                                  <a:latin typeface="Cambria Math"/>
                                </a:rPr>
                                <m:t>1</m:t>
                              </m:r>
                            </m:den>
                          </m:f>
                        </m:e>
                      </m:d>
                      <m:r>
                        <a:rPr lang="sl-SI" b="0" i="1" smtClean="0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sl-SI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sl-SI" b="0" i="1" smtClean="0">
                                  <a:latin typeface="Cambria Math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sl-SI" b="0" i="1" smtClean="0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sl-SI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sl-SI" b="0" i="1" smtClean="0">
                                  <a:latin typeface="Cambria Math"/>
                                </a:rPr>
                                <m:t>12</m:t>
                              </m:r>
                            </m:num>
                            <m:den>
                              <m:r>
                                <a:rPr lang="sl-SI" b="0" i="1" smtClean="0">
                                  <a:latin typeface="Cambria Math"/>
                                </a:rPr>
                                <m:t>0</m:t>
                              </m:r>
                            </m:den>
                          </m:f>
                        </m:e>
                      </m:d>
                      <m:r>
                        <a:rPr lang="sl-SI" b="0" i="1" smtClean="0">
                          <a:latin typeface="Cambria Math"/>
                        </a:rPr>
                        <m:t>=4845−672−70=4103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>
          <p:sp>
            <p:nvSpPr>
              <p:cNvPr id="7" name="PoljeZBesedilom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582874"/>
                <a:ext cx="6048451" cy="71468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326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800" dirty="0" smtClean="0"/>
              <a:t>Na koliko načinov lahko dvajsetim prostovoljcem podelijo tri nagrade,če so:</a:t>
            </a:r>
            <a:endParaRPr lang="sl-SI" sz="2800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548294" y="1947446"/>
            <a:ext cx="7135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a) nagrade različne in prostovoljci lahko dobijo največ eno nagrado,</a:t>
            </a:r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548294" y="3247323"/>
            <a:ext cx="6622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b) nagrade različne in prostovoljci lahko dobijo tudi več nagrad,</a:t>
            </a:r>
            <a:endParaRPr lang="sl-SI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547550" y="4653136"/>
            <a:ext cx="6955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c</a:t>
            </a:r>
            <a:r>
              <a:rPr lang="sl-SI" dirty="0"/>
              <a:t>)</a:t>
            </a:r>
            <a:r>
              <a:rPr lang="sl-SI" dirty="0" smtClean="0"/>
              <a:t> nagrade enake in prostovoljci lahko dobijo največ eno nagrado?</a:t>
            </a:r>
            <a:endParaRPr lang="sl-SI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PoljeZBesedilom 5"/>
              <p:cNvSpPr txBox="1"/>
              <p:nvPr/>
            </p:nvSpPr>
            <p:spPr>
              <a:xfrm>
                <a:off x="1187624" y="2636912"/>
                <a:ext cx="30444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sl-SI" b="0" i="1" smtClean="0">
                        <a:latin typeface="Cambria Math"/>
                      </a:rPr>
                      <m:t>__20__</m:t>
                    </m:r>
                    <m:r>
                      <a:rPr lang="sl-SI" b="0" i="1" smtClean="0">
                        <a:latin typeface="Cambria Math"/>
                        <a:ea typeface="Cambria Math"/>
                      </a:rPr>
                      <m:t>∙__19__∙__18__=</m:t>
                    </m:r>
                  </m:oMath>
                </a14:m>
                <a:r>
                  <a:rPr lang="sl-SI" dirty="0" smtClean="0"/>
                  <a:t>6840</a:t>
                </a:r>
                <a:endParaRPr lang="sl-SI" dirty="0"/>
              </a:p>
            </p:txBody>
          </p:sp>
        </mc:Choice>
        <mc:Fallback>
          <p:sp>
            <p:nvSpPr>
              <p:cNvPr id="6" name="PoljeZBesedilom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2636912"/>
                <a:ext cx="3044423" cy="369332"/>
              </a:xfrm>
              <a:prstGeom prst="rect">
                <a:avLst/>
              </a:prstGeom>
              <a:blipFill rotWithShape="1">
                <a:blip r:embed="rId2"/>
                <a:stretch>
                  <a:fillRect t="-8333" r="-802" b="-26667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PoljeZBesedilom 6"/>
              <p:cNvSpPr txBox="1"/>
              <p:nvPr/>
            </p:nvSpPr>
            <p:spPr>
              <a:xfrm>
                <a:off x="1187624" y="3820398"/>
                <a:ext cx="31726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__20__</m:t>
                      </m:r>
                      <m:r>
                        <a:rPr lang="sl-SI" b="0" i="1" smtClean="0">
                          <a:latin typeface="Cambria Math"/>
                          <a:ea typeface="Cambria Math"/>
                        </a:rPr>
                        <m:t>∙__20__∙__20__=</m:t>
                      </m:r>
                      <m:r>
                        <a:rPr lang="sl-SI" b="0" i="0" smtClean="0">
                          <a:latin typeface="Cambria Math"/>
                          <a:ea typeface="Cambria Math"/>
                        </a:rPr>
                        <m:t>8000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>
          <p:sp>
            <p:nvSpPr>
              <p:cNvPr id="7" name="PoljeZBesedilom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3820398"/>
                <a:ext cx="3172663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PoljeZBesedilom 7"/>
              <p:cNvSpPr txBox="1"/>
              <p:nvPr/>
            </p:nvSpPr>
            <p:spPr>
              <a:xfrm>
                <a:off x="1187624" y="5231897"/>
                <a:ext cx="1584408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sl-SI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sl-SI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sl-SI" b="0" i="1" smtClean="0">
                                  <a:latin typeface="Cambria Math"/>
                                </a:rPr>
                                <m:t>20</m:t>
                              </m:r>
                            </m:num>
                            <m:den>
                              <m:r>
                                <a:rPr lang="sl-SI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sl-SI" b="0" i="1" smtClean="0">
                          <a:latin typeface="Cambria Math"/>
                        </a:rPr>
                        <m:t>=1140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>
          <p:sp>
            <p:nvSpPr>
              <p:cNvPr id="8" name="PoljeZBesedilom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5231897"/>
                <a:ext cx="1584408" cy="71468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935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800" dirty="0" smtClean="0"/>
              <a:t>Imamo tri črne kroglice in pet belih. Na koliko načinov:</a:t>
            </a:r>
            <a:endParaRPr lang="sl-SI" sz="2800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466527" y="1556792"/>
            <a:ext cx="7122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a) jih lahko postavimo v ravno vrsto, če se kroglice ločijo le po barvi,</a:t>
            </a:r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466527" y="2564904"/>
            <a:ext cx="763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b) jih lahko postavimo v ravno vrsto, če niti dve kroglici nista enako veliki,</a:t>
            </a:r>
            <a:endParaRPr lang="sl-SI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466527" y="3676382"/>
            <a:ext cx="6545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c) lahko izberemo dve kroglici, če se kroglice ločijo le po barvi,</a:t>
            </a:r>
            <a:endParaRPr lang="sl-SI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466527" y="4869160"/>
            <a:ext cx="7122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č) lahko izberemo dve kroglici, če niti dve kroglici nista enako veliki?</a:t>
            </a:r>
            <a:endParaRPr lang="sl-SI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PoljeZBesedilom 6"/>
              <p:cNvSpPr txBox="1"/>
              <p:nvPr/>
            </p:nvSpPr>
            <p:spPr>
              <a:xfrm>
                <a:off x="755576" y="5517232"/>
                <a:ext cx="1199687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sl-SI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sl-SI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sl-SI" b="0" i="1" smtClean="0">
                                  <a:latin typeface="Cambria Math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sl-SI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sl-SI" b="0" i="1" smtClean="0">
                          <a:latin typeface="Cambria Math"/>
                        </a:rPr>
                        <m:t>=28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>
          <p:sp>
            <p:nvSpPr>
              <p:cNvPr id="7" name="PoljeZBesedilom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5517232"/>
                <a:ext cx="1199687" cy="71468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PoljeZBesedilom 8"/>
              <p:cNvSpPr txBox="1"/>
              <p:nvPr/>
            </p:nvSpPr>
            <p:spPr>
              <a:xfrm>
                <a:off x="755576" y="4223913"/>
                <a:ext cx="57136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3           </m:t>
                      </m:r>
                      <m:r>
                        <a:rPr lang="sl-SI" b="0" i="1" smtClean="0">
                          <a:latin typeface="Cambria Math"/>
                        </a:rPr>
                        <m:t>𝑙𝑎h𝑘𝑜</m:t>
                      </m:r>
                      <m:r>
                        <a:rPr lang="sl-SI" b="0" i="1" smtClean="0">
                          <a:latin typeface="Cambria Math"/>
                        </a:rPr>
                        <m:t> </m:t>
                      </m:r>
                      <m:r>
                        <a:rPr lang="sl-SI" b="0" i="1" smtClean="0">
                          <a:latin typeface="Cambria Math"/>
                        </a:rPr>
                        <m:t>𝑖𝑚𝑎𝑚𝑜</m:t>
                      </m:r>
                      <m:r>
                        <a:rPr lang="sl-SI" b="0" i="1" smtClean="0">
                          <a:latin typeface="Cambria Math"/>
                        </a:rPr>
                        <m:t> </m:t>
                      </m:r>
                      <m:r>
                        <a:rPr lang="sl-SI" b="0" i="1" smtClean="0">
                          <a:latin typeface="Cambria Math"/>
                        </a:rPr>
                        <m:t>𝑏𝑒𝑙𝑜</m:t>
                      </m:r>
                      <m:r>
                        <a:rPr lang="sl-SI" b="0" i="1" smtClean="0">
                          <a:latin typeface="Cambria Math"/>
                        </a:rPr>
                        <m:t> </m:t>
                      </m:r>
                      <m:r>
                        <a:rPr lang="sl-SI" b="0" i="1" smtClean="0">
                          <a:latin typeface="Cambria Math"/>
                        </a:rPr>
                        <m:t>𝑖𝑛</m:t>
                      </m:r>
                      <m:r>
                        <a:rPr lang="sl-SI" b="0" i="1" smtClean="0">
                          <a:latin typeface="Cambria Math"/>
                        </a:rPr>
                        <m:t> č</m:t>
                      </m:r>
                      <m:r>
                        <a:rPr lang="sl-SI" b="0" i="1" smtClean="0">
                          <a:latin typeface="Cambria Math"/>
                        </a:rPr>
                        <m:t>𝑟𝑛𝑜</m:t>
                      </m:r>
                      <m:r>
                        <a:rPr lang="sl-SI" b="0" i="1" smtClean="0">
                          <a:latin typeface="Cambria Math"/>
                        </a:rPr>
                        <m:t>, </m:t>
                      </m:r>
                      <m:r>
                        <a:rPr lang="sl-SI" b="0" i="1" smtClean="0">
                          <a:latin typeface="Cambria Math"/>
                        </a:rPr>
                        <m:t>𝑑𝑣𝑒</m:t>
                      </m:r>
                      <m:r>
                        <a:rPr lang="sl-SI" b="0" i="1" smtClean="0">
                          <a:latin typeface="Cambria Math"/>
                        </a:rPr>
                        <m:t> č</m:t>
                      </m:r>
                      <m:r>
                        <a:rPr lang="sl-SI" b="0" i="1" smtClean="0">
                          <a:latin typeface="Cambria Math"/>
                        </a:rPr>
                        <m:t>𝑟𝑛𝑖</m:t>
                      </m:r>
                      <m:r>
                        <a:rPr lang="sl-SI" b="0" i="1" smtClean="0">
                          <a:latin typeface="Cambria Math"/>
                        </a:rPr>
                        <m:t> </m:t>
                      </m:r>
                      <m:r>
                        <a:rPr lang="sl-SI" b="0" i="1" smtClean="0">
                          <a:latin typeface="Cambria Math"/>
                        </a:rPr>
                        <m:t>𝑎𝑙𝑖</m:t>
                      </m:r>
                      <m:r>
                        <a:rPr lang="sl-SI" b="0" i="1" smtClean="0">
                          <a:latin typeface="Cambria Math"/>
                        </a:rPr>
                        <m:t> </m:t>
                      </m:r>
                      <m:r>
                        <a:rPr lang="sl-SI" b="0" i="1" smtClean="0">
                          <a:latin typeface="Cambria Math"/>
                        </a:rPr>
                        <m:t>𝑑𝑣𝑒</m:t>
                      </m:r>
                      <m:r>
                        <a:rPr lang="sl-SI" b="0" i="1" smtClean="0">
                          <a:latin typeface="Cambria Math"/>
                        </a:rPr>
                        <m:t> </m:t>
                      </m:r>
                      <m:r>
                        <a:rPr lang="sl-SI" b="0" i="1" smtClean="0">
                          <a:latin typeface="Cambria Math"/>
                        </a:rPr>
                        <m:t>𝑏𝑒𝑙𝑖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>
          <p:sp>
            <p:nvSpPr>
              <p:cNvPr id="9" name="PoljeZBesedilom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223913"/>
                <a:ext cx="5713615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PoljeZBesedilom 9"/>
              <p:cNvSpPr txBox="1"/>
              <p:nvPr/>
            </p:nvSpPr>
            <p:spPr>
              <a:xfrm>
                <a:off x="755576" y="3140968"/>
                <a:ext cx="53285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__8__</m:t>
                      </m:r>
                      <m:r>
                        <a:rPr lang="sl-SI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sl-SI" b="0" i="1" smtClean="0">
                          <a:latin typeface="Cambria Math"/>
                        </a:rPr>
                        <m:t>__7__</m:t>
                      </m:r>
                      <m:r>
                        <a:rPr lang="sl-SI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sl-SI" b="0" i="1" smtClean="0">
                          <a:latin typeface="Cambria Math"/>
                        </a:rPr>
                        <m:t>__6__</m:t>
                      </m:r>
                      <m:r>
                        <a:rPr lang="sl-SI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sl-SI" b="0" i="1" smtClean="0">
                          <a:latin typeface="Cambria Math"/>
                        </a:rPr>
                        <m:t>__5__</m:t>
                      </m:r>
                      <m:r>
                        <a:rPr lang="sl-SI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sl-SI" b="0" i="1" smtClean="0">
                          <a:latin typeface="Cambria Math"/>
                        </a:rPr>
                        <m:t>__4__</m:t>
                      </m:r>
                      <m:r>
                        <a:rPr lang="sl-SI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sl-SI" b="0" i="1" smtClean="0">
                          <a:latin typeface="Cambria Math"/>
                        </a:rPr>
                        <m:t>__3__</m:t>
                      </m:r>
                      <m:r>
                        <a:rPr lang="sl-SI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sl-SI" b="0" i="1" smtClean="0">
                          <a:latin typeface="Cambria Math"/>
                        </a:rPr>
                        <m:t>__2__</m:t>
                      </m:r>
                      <m:r>
                        <a:rPr lang="sl-SI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sl-SI" b="0" i="1" smtClean="0">
                          <a:latin typeface="Cambria Math"/>
                        </a:rPr>
                        <m:t>__1__=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>
          <p:sp>
            <p:nvSpPr>
              <p:cNvPr id="10" name="PoljeZBesedilom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140968"/>
                <a:ext cx="5328592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PoljeZBesedilom 10"/>
              <p:cNvSpPr txBox="1"/>
              <p:nvPr/>
            </p:nvSpPr>
            <p:spPr>
              <a:xfrm>
                <a:off x="971600" y="1926124"/>
                <a:ext cx="1487074" cy="889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sl-SI" i="1" smtClean="0"/>
                          </m:ctrlPr>
                        </m:sSubSupPr>
                        <m:e>
                          <m:r>
                            <a:rPr lang="sl-SI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sl-SI" b="0" i="1" smtClean="0">
                              <a:latin typeface="Cambria Math"/>
                            </a:rPr>
                            <m:t>8</m:t>
                          </m:r>
                        </m:sub>
                        <m:sup>
                          <m:r>
                            <a:rPr lang="sl-SI" b="0" i="1" smtClean="0">
                              <a:latin typeface="Cambria Math"/>
                            </a:rPr>
                            <m:t>3,5</m:t>
                          </m:r>
                        </m:sup>
                      </m:sSubSup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sl-SI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l-SI" b="0" i="1" smtClean="0">
                              <a:latin typeface="Cambria Math"/>
                            </a:rPr>
                            <m:t>8!</m:t>
                          </m:r>
                        </m:num>
                        <m:den>
                          <m:r>
                            <a:rPr lang="sl-SI" b="0" i="1" smtClean="0">
                              <a:latin typeface="Cambria Math"/>
                            </a:rPr>
                            <m:t>3!</m:t>
                          </m:r>
                          <m:r>
                            <a:rPr lang="sl-SI" b="0" i="1" smtClean="0">
                              <a:latin typeface="Cambria Math"/>
                              <a:ea typeface="Cambria Math"/>
                            </a:rPr>
                            <m:t>∙5!</m:t>
                          </m:r>
                        </m:den>
                      </m:f>
                    </m:oMath>
                  </m:oMathPara>
                </a14:m>
                <a:endParaRPr lang="sl-SI" dirty="0"/>
              </a:p>
              <a:p>
                <a:endParaRPr lang="sl-SI" dirty="0"/>
              </a:p>
            </p:txBody>
          </p:sp>
        </mc:Choice>
        <mc:Fallback>
          <p:sp>
            <p:nvSpPr>
              <p:cNvPr id="11" name="PoljeZBesedilom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1926124"/>
                <a:ext cx="1487074" cy="88979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319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z="2800" dirty="0" smtClean="0"/>
              <a:t>Na mizi je 15 različnih krogel za biljard. (2 rumeni, 2 zeleni,      2 modri, 2 vijolični, 2 oranžni, 2 rdeči, 2 rjavi in 1 črna). Na koliko načinov:</a:t>
            </a:r>
            <a:endParaRPr lang="sl-SI" sz="2800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539551" y="2053410"/>
            <a:ext cx="4916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a) lahko vse krogle razporedimo v ravno vrsto,</a:t>
            </a:r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539552" y="3181618"/>
            <a:ext cx="3762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b) lahko izberemo četverico krogel,</a:t>
            </a:r>
            <a:endParaRPr lang="sl-SI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539552" y="4518412"/>
            <a:ext cx="5211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c) lahko eno za drugo tri krogle vzamemo z mize,</a:t>
            </a:r>
            <a:endParaRPr lang="sl-SI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PoljeZBesedilom 6"/>
              <p:cNvSpPr txBox="1"/>
              <p:nvPr/>
            </p:nvSpPr>
            <p:spPr>
              <a:xfrm>
                <a:off x="539552" y="2533517"/>
                <a:ext cx="54232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  <a:ea typeface="Cambria Math"/>
                        </a:rPr>
                        <m:t>15∙14∙13∙12∙11∙10∙9∙8∙7∙6∙5∙4∙3∙2∙1=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>
          <p:sp>
            <p:nvSpPr>
              <p:cNvPr id="7" name="PoljeZBesedilom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533517"/>
                <a:ext cx="5423280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PoljeZBesedilom 7"/>
              <p:cNvSpPr txBox="1"/>
              <p:nvPr/>
            </p:nvSpPr>
            <p:spPr>
              <a:xfrm>
                <a:off x="683568" y="3622570"/>
                <a:ext cx="1584408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sl-SI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sl-SI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sl-SI" b="0" i="1" smtClean="0">
                                  <a:latin typeface="Cambria Math"/>
                                </a:rPr>
                                <m:t>15</m:t>
                              </m:r>
                            </m:num>
                            <m:den>
                              <m:r>
                                <a:rPr lang="sl-SI" b="0" i="1" smtClean="0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sl-SI" b="0" i="1" smtClean="0">
                          <a:latin typeface="Cambria Math"/>
                        </a:rPr>
                        <m:t>=1365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>
          <p:sp>
            <p:nvSpPr>
              <p:cNvPr id="8" name="PoljeZBesedilom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622570"/>
                <a:ext cx="1584408" cy="71468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PoljeZBesedilom 8"/>
              <p:cNvSpPr txBox="1"/>
              <p:nvPr/>
            </p:nvSpPr>
            <p:spPr>
              <a:xfrm>
                <a:off x="683568" y="5147900"/>
                <a:ext cx="21531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15</m:t>
                      </m:r>
                      <m:r>
                        <a:rPr lang="sl-SI" b="0" i="1" smtClean="0">
                          <a:latin typeface="Cambria Math"/>
                          <a:ea typeface="Cambria Math"/>
                        </a:rPr>
                        <m:t>∙14∙13=2730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>
          <p:sp>
            <p:nvSpPr>
              <p:cNvPr id="9" name="PoljeZBesedilom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147900"/>
                <a:ext cx="2153154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84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/>
          <p:cNvSpPr txBox="1"/>
          <p:nvPr/>
        </p:nvSpPr>
        <p:spPr>
          <a:xfrm>
            <a:off x="611560" y="980728"/>
            <a:ext cx="7353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č) lahko izberemo četverico krogel, če moramo izbrati obe modri krogli,</a:t>
            </a:r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611560" y="3212976"/>
            <a:ext cx="3557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d) lahko izberemo en par krogel?</a:t>
            </a:r>
            <a:endParaRPr lang="sl-SI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PoljeZBesedilom 4"/>
              <p:cNvSpPr txBox="1"/>
              <p:nvPr/>
            </p:nvSpPr>
            <p:spPr>
              <a:xfrm>
                <a:off x="899592" y="1772816"/>
                <a:ext cx="1759456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sl-SI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sl-SI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sl-SI" b="0" i="1" smtClean="0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sl-SI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sl-SI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sl-SI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sl-SI" b="0" i="1" smtClean="0">
                                  <a:latin typeface="Cambria Math"/>
                                </a:rPr>
                                <m:t>13</m:t>
                              </m:r>
                            </m:num>
                            <m:den>
                              <m:r>
                                <a:rPr lang="sl-SI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sl-SI" b="0" i="0" smtClean="0">
                          <a:latin typeface="Cambria Math"/>
                        </a:rPr>
                        <m:t>=78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>
          <p:sp>
            <p:nvSpPr>
              <p:cNvPr id="5" name="PoljeZBesedilom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1772816"/>
                <a:ext cx="1759456" cy="71468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PoljeZBesedilom 6"/>
              <p:cNvSpPr txBox="1"/>
              <p:nvPr/>
            </p:nvSpPr>
            <p:spPr>
              <a:xfrm>
                <a:off x="791547" y="3964023"/>
                <a:ext cx="1456168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sl-SI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sl-SI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sl-SI" b="0" i="1" smtClean="0">
                                  <a:latin typeface="Cambria Math"/>
                                </a:rPr>
                                <m:t>15</m:t>
                              </m:r>
                            </m:num>
                            <m:den>
                              <m:r>
                                <a:rPr lang="sl-SI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sl-SI" b="0" i="1" smtClean="0">
                          <a:latin typeface="Cambria Math"/>
                        </a:rPr>
                        <m:t>=105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>
          <p:sp>
            <p:nvSpPr>
              <p:cNvPr id="7" name="PoljeZBesedilom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547" y="3964023"/>
                <a:ext cx="1456168" cy="71468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265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800" dirty="0" smtClean="0"/>
              <a:t>V razredu je 10 deklet in 13 fantov. Na koliko načinov:</a:t>
            </a:r>
            <a:endParaRPr lang="sl-SI" sz="2800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683568" y="1556792"/>
            <a:ext cx="4326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a) se lahko vsa dekleta postavijo v vrsto,</a:t>
            </a:r>
            <a:endParaRPr lang="sl-SI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683568" y="2884294"/>
            <a:ext cx="6853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b) so lahko zaporedoma vprašana matematiko tri različna dekleta,</a:t>
            </a:r>
            <a:endParaRPr lang="sl-SI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683566" y="4709511"/>
            <a:ext cx="4014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c) lahko izberejo skupino treh dijakov,</a:t>
            </a:r>
            <a:endParaRPr lang="sl-SI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PoljeZBesedilom 7"/>
              <p:cNvSpPr txBox="1"/>
              <p:nvPr/>
            </p:nvSpPr>
            <p:spPr>
              <a:xfrm>
                <a:off x="738696" y="2194437"/>
                <a:ext cx="43011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10</m:t>
                      </m:r>
                      <m:r>
                        <a:rPr lang="sl-SI" b="0" i="1" smtClean="0">
                          <a:latin typeface="Cambria Math"/>
                          <a:ea typeface="Cambria Math"/>
                        </a:rPr>
                        <m:t>∙9∙8∙7∙6∙5∙4∙3∙2∙1=3628800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>
          <p:sp>
            <p:nvSpPr>
              <p:cNvPr id="8" name="PoljeZBesedilom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696" y="2194437"/>
                <a:ext cx="4301177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PoljeZBesedilom 8"/>
              <p:cNvSpPr txBox="1"/>
              <p:nvPr/>
            </p:nvSpPr>
            <p:spPr>
              <a:xfrm>
                <a:off x="738696" y="3778966"/>
                <a:ext cx="17684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10</m:t>
                      </m:r>
                      <m:r>
                        <a:rPr lang="sl-SI" b="0" i="1" smtClean="0">
                          <a:latin typeface="Cambria Math"/>
                          <a:ea typeface="Cambria Math"/>
                        </a:rPr>
                        <m:t>∙9∙8=720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>
          <p:sp>
            <p:nvSpPr>
              <p:cNvPr id="9" name="PoljeZBesedilom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696" y="3778966"/>
                <a:ext cx="1768433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PoljeZBesedilom 9"/>
              <p:cNvSpPr txBox="1"/>
              <p:nvPr/>
            </p:nvSpPr>
            <p:spPr>
              <a:xfrm>
                <a:off x="756478" y="5373216"/>
                <a:ext cx="1584408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sl-SI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sl-SI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sl-SI" b="0" i="1" smtClean="0">
                                  <a:latin typeface="Cambria Math"/>
                                </a:rPr>
                                <m:t>23</m:t>
                              </m:r>
                            </m:num>
                            <m:den>
                              <m:r>
                                <a:rPr lang="sl-SI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sl-SI" b="0" i="1" smtClean="0">
                          <a:latin typeface="Cambria Math"/>
                        </a:rPr>
                        <m:t>=1771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>
          <p:sp>
            <p:nvSpPr>
              <p:cNvPr id="10" name="PoljeZBesedilom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478" y="5373216"/>
                <a:ext cx="1584408" cy="71468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324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/>
          <p:cNvSpPr txBox="1"/>
          <p:nvPr/>
        </p:nvSpPr>
        <p:spPr>
          <a:xfrm>
            <a:off x="539552" y="692696"/>
            <a:ext cx="5262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č) lahko izberejo trojico, v kateri je vsaj eno dekle,</a:t>
            </a:r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539552" y="1999469"/>
            <a:ext cx="7096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d) Lahko izberejo predsednika in blagajnika, ne nujno različni osebi,</a:t>
            </a:r>
            <a:endParaRPr lang="sl-SI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542323" y="3460358"/>
            <a:ext cx="775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e) lahko izberejo predsednika, namestnika in blagajnika (3 različne osebe)</a:t>
            </a:r>
            <a:endParaRPr lang="sl-SI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661119" y="4986266"/>
            <a:ext cx="66607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f) lahko vsi fantje zaporedoma vstopijo v učilnico, če mora fant, </a:t>
            </a:r>
          </a:p>
          <a:p>
            <a:r>
              <a:rPr lang="sl-SI" dirty="0" smtClean="0"/>
              <a:t>    ki je predsednik razred, vstopiti zadnji?</a:t>
            </a:r>
            <a:endParaRPr lang="sl-SI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PoljeZBesedilom 6"/>
              <p:cNvSpPr txBox="1"/>
              <p:nvPr/>
            </p:nvSpPr>
            <p:spPr>
              <a:xfrm>
                <a:off x="661119" y="1284921"/>
                <a:ext cx="2941190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sl-SI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sl-SI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sl-SI" b="0" i="1" smtClean="0">
                                  <a:latin typeface="Cambria Math"/>
                                </a:rPr>
                                <m:t>23</m:t>
                              </m:r>
                            </m:num>
                            <m:den>
                              <m:r>
                                <a:rPr lang="sl-SI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sl-SI" b="0" i="1" smtClean="0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sl-SI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sl-SI" b="0" i="1" smtClean="0">
                                  <a:latin typeface="Cambria Math"/>
                                </a:rPr>
                                <m:t>13</m:t>
                              </m:r>
                            </m:num>
                            <m:den>
                              <m:r>
                                <a:rPr lang="sl-SI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sl-SI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sl-SI" b="0" i="1" smtClean="0">
                                  <a:latin typeface="Cambria Math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sl-SI" b="0" i="1" smtClean="0">
                                  <a:latin typeface="Cambria Math"/>
                                </a:rPr>
                                <m:t>0</m:t>
                              </m:r>
                            </m:den>
                          </m:f>
                        </m:e>
                      </m:d>
                      <m:r>
                        <a:rPr lang="sl-SI" b="0" i="1" smtClean="0">
                          <a:latin typeface="Cambria Math"/>
                        </a:rPr>
                        <m:t>=1485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>
          <p:sp>
            <p:nvSpPr>
              <p:cNvPr id="7" name="PoljeZBesedilom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119" y="1284921"/>
                <a:ext cx="2941190" cy="71468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PoljeZBesedilom 7"/>
              <p:cNvSpPr txBox="1"/>
              <p:nvPr/>
            </p:nvSpPr>
            <p:spPr>
              <a:xfrm>
                <a:off x="827583" y="2749570"/>
                <a:ext cx="16081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23</m:t>
                      </m:r>
                      <m:r>
                        <a:rPr lang="sl-SI" b="0" i="1" smtClean="0">
                          <a:latin typeface="Cambria Math"/>
                          <a:ea typeface="Cambria Math"/>
                        </a:rPr>
                        <m:t>∙23=529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>
          <p:sp>
            <p:nvSpPr>
              <p:cNvPr id="8" name="PoljeZBesedilom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3" y="2749570"/>
                <a:ext cx="1608133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PoljeZBesedilom 8"/>
              <p:cNvSpPr txBox="1"/>
              <p:nvPr/>
            </p:nvSpPr>
            <p:spPr>
              <a:xfrm>
                <a:off x="827583" y="4156097"/>
                <a:ext cx="22813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23</m:t>
                      </m:r>
                      <m:r>
                        <a:rPr lang="sl-SI" b="0" i="1" smtClean="0">
                          <a:latin typeface="Cambria Math"/>
                          <a:ea typeface="Cambria Math"/>
                        </a:rPr>
                        <m:t>∙22∙21=10626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>
          <p:sp>
            <p:nvSpPr>
              <p:cNvPr id="9" name="PoljeZBesedilom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3" y="4156097"/>
                <a:ext cx="2281394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PoljeZBesedilom 9"/>
              <p:cNvSpPr txBox="1"/>
              <p:nvPr/>
            </p:nvSpPr>
            <p:spPr>
              <a:xfrm>
                <a:off x="827583" y="5819328"/>
                <a:ext cx="56797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12</m:t>
                      </m:r>
                      <m:r>
                        <a:rPr lang="sl-SI" b="0" i="1" smtClean="0">
                          <a:latin typeface="Cambria Math"/>
                          <a:ea typeface="Cambria Math"/>
                        </a:rPr>
                        <m:t>∙11∙10∙9∙8∙7∙6∙5∙4∙3∙2∙1∙1=479001600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>
          <p:sp>
            <p:nvSpPr>
              <p:cNvPr id="10" name="PoljeZBesedilom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3" y="5819328"/>
                <a:ext cx="5679760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256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99456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Razporeditve r od danih n različnih elementov, kjer vrstni red ni pomemben, imenujemo kombinacije brez ponavljanja.</a:t>
            </a:r>
            <a:endParaRPr lang="sl-SI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PoljeZBesedilom 2"/>
              <p:cNvSpPr txBox="1"/>
              <p:nvPr/>
            </p:nvSpPr>
            <p:spPr>
              <a:xfrm>
                <a:off x="755576" y="2996952"/>
                <a:ext cx="3725892" cy="9598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sl-SI" sz="2800" i="1" smtClean="0"/>
                          </m:ctrlPr>
                        </m:sSubSupPr>
                        <m:e>
                          <m:r>
                            <a:rPr lang="sl-SI" sz="2800" i="1"/>
                            <m:t>𝐶</m:t>
                          </m:r>
                        </m:e>
                        <m:sub>
                          <m:r>
                            <a:rPr lang="sl-SI" sz="2800" i="1"/>
                            <m:t>𝑛</m:t>
                          </m:r>
                        </m:sub>
                        <m:sup>
                          <m:r>
                            <a:rPr lang="sl-SI" sz="2800" i="1"/>
                            <m:t>𝑟</m:t>
                          </m:r>
                        </m:sup>
                      </m:sSubSup>
                      <m:r>
                        <a:rPr lang="sl-SI" sz="2800" b="0" i="0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sl-SI" sz="28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sl-SI" sz="2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sl-SI" sz="2800" b="0" i="1" smtClean="0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sl-SI" sz="2800" b="0" i="1" smtClean="0">
                                  <a:latin typeface="Cambria Math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  <m:r>
                        <a:rPr lang="sl-SI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sl-SI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l-SI" sz="28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sl-SI" sz="2800" b="0" i="1" smtClean="0">
                              <a:latin typeface="Cambria Math"/>
                            </a:rPr>
                            <m:t>!</m:t>
                          </m:r>
                        </m:num>
                        <m:den>
                          <m:d>
                            <m:dPr>
                              <m:ctrlPr>
                                <a:rPr lang="sl-SI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sl-SI" sz="28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sl-SI" sz="28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sl-SI" sz="28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</m:d>
                          <m:r>
                            <a:rPr lang="sl-SI" sz="2800" b="0" i="1" smtClean="0">
                              <a:latin typeface="Cambria Math"/>
                            </a:rPr>
                            <m:t>!</m:t>
                          </m:r>
                          <m:r>
                            <a:rPr lang="sl-SI" sz="2800" b="0" i="1" smtClean="0">
                              <a:latin typeface="Cambria Math"/>
                            </a:rPr>
                            <m:t>𝑟</m:t>
                          </m:r>
                          <m:r>
                            <a:rPr lang="sl-SI" sz="2800" b="0" i="1" smtClean="0">
                              <a:latin typeface="Cambria Math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sl-SI" sz="2800" dirty="0"/>
              </a:p>
            </p:txBody>
          </p:sp>
        </mc:Choice>
        <mc:Fallback>
          <p:sp>
            <p:nvSpPr>
              <p:cNvPr id="3" name="PoljeZBesedilom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996952"/>
                <a:ext cx="3725892" cy="95987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Raven puščični povezovalnik 4"/>
          <p:cNvCxnSpPr/>
          <p:nvPr/>
        </p:nvCxnSpPr>
        <p:spPr>
          <a:xfrm>
            <a:off x="2123728" y="3956830"/>
            <a:ext cx="1092713" cy="13443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PoljeZBesedilom 5"/>
          <p:cNvSpPr txBox="1"/>
          <p:nvPr/>
        </p:nvSpPr>
        <p:spPr>
          <a:xfrm>
            <a:off x="3419872" y="5301208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binomski simbol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5352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PoljeZBesedilom 1"/>
              <p:cNvSpPr txBox="1"/>
              <p:nvPr/>
            </p:nvSpPr>
            <p:spPr>
              <a:xfrm>
                <a:off x="971600" y="1268760"/>
                <a:ext cx="8723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0!=1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>
          <p:sp>
            <p:nvSpPr>
              <p:cNvPr id="2" name="PoljeZBesedilom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1268760"/>
                <a:ext cx="872355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PoljeZBesedilom 2"/>
              <p:cNvSpPr txBox="1"/>
              <p:nvPr/>
            </p:nvSpPr>
            <p:spPr>
              <a:xfrm>
                <a:off x="971599" y="1776655"/>
                <a:ext cx="8723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1!=1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>
          <p:sp>
            <p:nvSpPr>
              <p:cNvPr id="3" name="PoljeZBesedilom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599" y="1776655"/>
                <a:ext cx="872355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PoljeZBesedilom 3"/>
              <p:cNvSpPr txBox="1"/>
              <p:nvPr/>
            </p:nvSpPr>
            <p:spPr>
              <a:xfrm>
                <a:off x="971600" y="2199672"/>
                <a:ext cx="1485471" cy="629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l-SI" i="1" smtClean="0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sl-SI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sl-SI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sl-SI" b="0" i="1" smtClean="0"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  <m:r>
                            <a:rPr lang="sl-SI" b="0" i="1" smtClean="0">
                              <a:latin typeface="Cambria Math"/>
                            </a:rPr>
                            <m:t>!</m:t>
                          </m:r>
                        </m:num>
                        <m:den>
                          <m:r>
                            <a:rPr lang="sl-SI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sl-SI" b="0" i="1" smtClean="0">
                              <a:latin typeface="Cambria Math"/>
                            </a:rPr>
                            <m:t>!</m:t>
                          </m:r>
                        </m:den>
                      </m:f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r>
                        <a:rPr lang="sl-SI" b="0" i="1" smtClean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>
          <p:sp>
            <p:nvSpPr>
              <p:cNvPr id="4" name="PoljeZBesedilom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2199672"/>
                <a:ext cx="1485471" cy="62985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PoljeZBesedilom 4"/>
              <p:cNvSpPr txBox="1"/>
              <p:nvPr/>
            </p:nvSpPr>
            <p:spPr>
              <a:xfrm>
                <a:off x="971600" y="2924944"/>
                <a:ext cx="1041760" cy="5666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sl-SI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sl-SI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sl-SI" b="0" i="1" smtClean="0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sl-SI" b="0" i="1" smtClean="0">
                                  <a:latin typeface="Cambria Math"/>
                                </a:rPr>
                                <m:t>0</m:t>
                              </m:r>
                            </m:den>
                          </m:f>
                        </m:e>
                      </m:d>
                      <m:r>
                        <a:rPr lang="sl-SI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>
          <p:sp>
            <p:nvSpPr>
              <p:cNvPr id="5" name="PoljeZBesedilom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2924944"/>
                <a:ext cx="1041760" cy="56669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PoljeZBesedilom 5"/>
              <p:cNvSpPr txBox="1"/>
              <p:nvPr/>
            </p:nvSpPr>
            <p:spPr>
              <a:xfrm>
                <a:off x="971600" y="3578599"/>
                <a:ext cx="1041760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sl-SI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sl-SI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sl-SI" b="0" i="1" smtClean="0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sl-SI" b="0" i="1" smtClean="0">
                                  <a:latin typeface="Cambria Math"/>
                                </a:rPr>
                                <m:t>1</m:t>
                              </m:r>
                            </m:den>
                          </m:f>
                        </m:e>
                      </m:d>
                      <m:r>
                        <a:rPr lang="sl-SI" b="0" i="0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sl-SI" b="0" i="0" smtClean="0">
                          <a:latin typeface="Cambria Math"/>
                        </a:rPr>
                        <m:t>n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>
          <p:sp>
            <p:nvSpPr>
              <p:cNvPr id="6" name="PoljeZBesedilom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578599"/>
                <a:ext cx="1041760" cy="56489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129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Naslov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sl-SI" dirty="0" smtClean="0"/>
                  <a:t>Izračunaj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sl-SI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sl-SI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sl-SI" b="0" i="1" smtClean="0">
                                <a:latin typeface="Cambria Math"/>
                              </a:rPr>
                              <m:t>10</m:t>
                            </m:r>
                          </m:num>
                          <m:den>
                            <m:r>
                              <a:rPr lang="sl-SI" b="0" i="1" smtClean="0">
                                <a:latin typeface="Cambria Math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sl-SI" dirty="0" smtClean="0"/>
                  <a:t> in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sl-SI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sl-SI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sl-SI" b="0" i="1" smtClean="0">
                                <a:latin typeface="Cambria Math"/>
                              </a:rPr>
                              <m:t>100</m:t>
                            </m:r>
                          </m:num>
                          <m:den>
                            <m:r>
                              <a:rPr lang="sl-SI" b="0" i="1" smtClean="0">
                                <a:latin typeface="Cambria Math"/>
                              </a:rPr>
                              <m:t>98</m:t>
                            </m:r>
                          </m:den>
                        </m:f>
                      </m:e>
                    </m:d>
                  </m:oMath>
                </a14:m>
                <a:endParaRPr lang="sl-SI" dirty="0"/>
              </a:p>
            </p:txBody>
          </p:sp>
        </mc:Choice>
        <mc:Fallback>
          <p:sp>
            <p:nvSpPr>
              <p:cNvPr id="2" name="Naslov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593" b="-10494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PoljeZBesedilom 2"/>
              <p:cNvSpPr txBox="1"/>
              <p:nvPr/>
            </p:nvSpPr>
            <p:spPr>
              <a:xfrm>
                <a:off x="827584" y="2132856"/>
                <a:ext cx="3029547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sl-SI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sl-SI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sl-SI" b="0" i="1" smtClean="0">
                                  <a:latin typeface="Cambria Math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sl-SI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sl-SI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l-SI" b="0" i="1" smtClean="0">
                              <a:latin typeface="Cambria Math"/>
                            </a:rPr>
                            <m:t>10!</m:t>
                          </m:r>
                        </m:num>
                        <m:den>
                          <m:d>
                            <m:dPr>
                              <m:ctrlPr>
                                <a:rPr lang="sl-SI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sl-SI" b="0" i="1" smtClean="0">
                                  <a:latin typeface="Cambria Math"/>
                                </a:rPr>
                                <m:t>10−3</m:t>
                              </m:r>
                            </m:e>
                          </m:d>
                          <m:r>
                            <a:rPr lang="sl-SI" b="0" i="1" smtClean="0">
                              <a:latin typeface="Cambria Math"/>
                            </a:rPr>
                            <m:t>!</m:t>
                          </m:r>
                          <m:r>
                            <a:rPr lang="sl-SI" b="0" i="1" smtClean="0">
                              <a:latin typeface="Cambria Math"/>
                              <a:ea typeface="Cambria Math"/>
                            </a:rPr>
                            <m:t>∙3!</m:t>
                          </m:r>
                        </m:den>
                      </m:f>
                      <m:r>
                        <a:rPr lang="sl-SI" b="0" i="1" smtClean="0">
                          <a:latin typeface="Cambria Math"/>
                        </a:rPr>
                        <m:t>=120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>
          <p:sp>
            <p:nvSpPr>
              <p:cNvPr id="3" name="PoljeZBesedilom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132856"/>
                <a:ext cx="3029547" cy="71468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PoljeZBesedilom 3"/>
              <p:cNvSpPr txBox="1"/>
              <p:nvPr/>
            </p:nvSpPr>
            <p:spPr>
              <a:xfrm>
                <a:off x="827584" y="3501007"/>
                <a:ext cx="7484292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sl-SI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sl-SI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sl-SI" b="0" i="1" smtClean="0">
                                  <a:latin typeface="Cambria Math"/>
                                </a:rPr>
                                <m:t>100</m:t>
                              </m:r>
                            </m:num>
                            <m:den>
                              <m:r>
                                <a:rPr lang="sl-SI" b="0" i="1" smtClean="0">
                                  <a:latin typeface="Cambria Math"/>
                                </a:rPr>
                                <m:t>98</m:t>
                              </m:r>
                            </m:den>
                          </m:f>
                        </m:e>
                      </m:d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l-SI" b="0" i="1" smtClean="0">
                              <a:latin typeface="Cambria Math"/>
                            </a:rPr>
                            <m:t>100!</m:t>
                          </m:r>
                        </m:num>
                        <m:den>
                          <m:d>
                            <m:dPr>
                              <m:ctrlPr>
                                <a:rPr lang="sl-SI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sl-SI" b="0" i="1" smtClean="0">
                                  <a:latin typeface="Cambria Math"/>
                                </a:rPr>
                                <m:t>100−98</m:t>
                              </m:r>
                            </m:e>
                          </m:d>
                          <m:r>
                            <a:rPr lang="sl-SI" b="0" i="1" smtClean="0">
                              <a:latin typeface="Cambria Math"/>
                            </a:rPr>
                            <m:t>!</m:t>
                          </m:r>
                          <m:r>
                            <a:rPr lang="sl-SI" b="0" i="1" smtClean="0">
                              <a:latin typeface="Cambria Math"/>
                              <a:ea typeface="Cambria Math"/>
                            </a:rPr>
                            <m:t>∙98!</m:t>
                          </m:r>
                        </m:den>
                      </m:f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l-SI" b="0" i="1" smtClean="0">
                              <a:latin typeface="Cambria Math"/>
                            </a:rPr>
                            <m:t>100</m:t>
                          </m:r>
                          <m:r>
                            <a:rPr lang="sl-SI" b="0" i="1" smtClean="0">
                              <a:latin typeface="Cambria Math"/>
                              <a:ea typeface="Cambria Math"/>
                            </a:rPr>
                            <m:t>∙99∙98∙97∙96∙⋯</m:t>
                          </m:r>
                        </m:num>
                        <m:den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  <m:r>
                            <a:rPr lang="sl-SI" b="0" i="1" smtClean="0">
                              <a:latin typeface="Cambria Math"/>
                              <a:ea typeface="Cambria Math"/>
                            </a:rPr>
                            <m:t>∙1∙98∙97∙96∙⋯</m:t>
                          </m:r>
                        </m:den>
                      </m:f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l-SI" b="0" i="1" smtClean="0">
                              <a:latin typeface="Cambria Math"/>
                            </a:rPr>
                            <m:t>100</m:t>
                          </m:r>
                          <m:r>
                            <a:rPr lang="sl-SI" b="0" i="1" smtClean="0">
                              <a:latin typeface="Cambria Math"/>
                              <a:ea typeface="Cambria Math"/>
                            </a:rPr>
                            <m:t>∙99</m:t>
                          </m:r>
                        </m:num>
                        <m:den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sl-SI" b="0" i="1" smtClean="0">
                          <a:latin typeface="Cambria Math"/>
                        </a:rPr>
                        <m:t>=4950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>
          <p:sp>
            <p:nvSpPr>
              <p:cNvPr id="4" name="PoljeZBesedilom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3501007"/>
                <a:ext cx="7484292" cy="71468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3" r="8076" b="7774"/>
          <a:stretch/>
        </p:blipFill>
        <p:spPr bwMode="auto">
          <a:xfrm>
            <a:off x="6411483" y="40911"/>
            <a:ext cx="2024743" cy="3320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ipsa 4"/>
          <p:cNvSpPr/>
          <p:nvPr/>
        </p:nvSpPr>
        <p:spPr>
          <a:xfrm>
            <a:off x="6940353" y="2325025"/>
            <a:ext cx="576064" cy="5543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4328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45544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Učitelj v razredu s 26 dijaki vpraša 3 dijake.</a:t>
            </a:r>
            <a:br>
              <a:rPr lang="sl-SI" dirty="0" smtClean="0"/>
            </a:br>
            <a:endParaRPr lang="sl-SI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467544" y="2060848"/>
            <a:ext cx="3980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a) Koliko različnih trojic lahko izbere?</a:t>
            </a:r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467544" y="4183360"/>
            <a:ext cx="7481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b) Na koliko načinov jih lahko pokliče k tabli, če pridejo drug za drugim?</a:t>
            </a:r>
            <a:endParaRPr lang="sl-SI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PoljeZBesedilom 4"/>
              <p:cNvSpPr txBox="1"/>
              <p:nvPr/>
            </p:nvSpPr>
            <p:spPr>
              <a:xfrm>
                <a:off x="755576" y="2978561"/>
                <a:ext cx="3802131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sl-SI" i="1" smtClean="0"/>
                          </m:ctrlPr>
                        </m:sSubSupPr>
                        <m:e>
                          <m:r>
                            <a:rPr lang="sl-SI" i="1"/>
                            <m:t>𝐶</m:t>
                          </m:r>
                        </m:e>
                        <m:sub>
                          <m:r>
                            <a:rPr lang="sl-SI" b="0" i="1" smtClean="0">
                              <a:latin typeface="Cambria Math"/>
                            </a:rPr>
                            <m:t>26</m:t>
                          </m:r>
                        </m:sub>
                        <m:sup>
                          <m:r>
                            <a:rPr lang="sl-SI" b="0" i="1" smtClean="0">
                              <a:latin typeface="Cambria Math"/>
                            </a:rPr>
                            <m:t>3</m:t>
                          </m:r>
                        </m:sup>
                      </m:sSubSup>
                      <m:r>
                        <a:rPr lang="sl-SI" b="0" i="0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sl-SI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sl-SI" b="0" i="1" smtClean="0">
                                  <a:latin typeface="Cambria Math"/>
                                </a:rPr>
                                <m:t>26</m:t>
                              </m:r>
                            </m:num>
                            <m:den>
                              <m:r>
                                <a:rPr lang="sl-SI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l-SI" b="0" i="1" smtClean="0">
                              <a:latin typeface="Cambria Math"/>
                            </a:rPr>
                            <m:t>26!</m:t>
                          </m:r>
                        </m:num>
                        <m:den>
                          <m:d>
                            <m:dPr>
                              <m:ctrlPr>
                                <a:rPr lang="sl-SI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sl-SI" b="0" i="1" smtClean="0">
                                  <a:latin typeface="Cambria Math"/>
                                </a:rPr>
                                <m:t>26−3</m:t>
                              </m:r>
                            </m:e>
                          </m:d>
                          <m:r>
                            <a:rPr lang="sl-SI" b="0" i="1" smtClean="0">
                              <a:latin typeface="Cambria Math"/>
                            </a:rPr>
                            <m:t>!</m:t>
                          </m:r>
                          <m:r>
                            <a:rPr lang="sl-SI" b="0" i="1" smtClean="0">
                              <a:latin typeface="Cambria Math"/>
                              <a:ea typeface="Cambria Math"/>
                            </a:rPr>
                            <m:t>∙3!</m:t>
                          </m:r>
                        </m:den>
                      </m:f>
                      <m:r>
                        <a:rPr lang="sl-SI" b="0" i="1" smtClean="0">
                          <a:latin typeface="Cambria Math"/>
                        </a:rPr>
                        <m:t>=2600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>
          <p:sp>
            <p:nvSpPr>
              <p:cNvPr id="5" name="PoljeZBesedilom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978561"/>
                <a:ext cx="3802131" cy="71468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PoljeZBesedilom 5"/>
              <p:cNvSpPr txBox="1"/>
              <p:nvPr/>
            </p:nvSpPr>
            <p:spPr>
              <a:xfrm>
                <a:off x="755576" y="5013176"/>
                <a:ext cx="33009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__26__</m:t>
                      </m:r>
                      <m:r>
                        <a:rPr lang="sl-SI" b="0" i="1" smtClean="0">
                          <a:latin typeface="Cambria Math"/>
                          <a:ea typeface="Cambria Math"/>
                        </a:rPr>
                        <m:t>∙_25___∙__24__=15600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>
          <p:sp>
            <p:nvSpPr>
              <p:cNvPr id="6" name="PoljeZBesedilom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5013176"/>
                <a:ext cx="3300904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016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311424"/>
          </a:xfrm>
        </p:spPr>
        <p:txBody>
          <a:bodyPr>
            <a:noAutofit/>
          </a:bodyPr>
          <a:lstStyle/>
          <a:p>
            <a:r>
              <a:rPr lang="sl-SI" sz="2800" dirty="0" smtClean="0"/>
              <a:t>V razredu je 10 deklet in 6 fantov. Izprali bodo skupino petih oseb. Koliko različnih skupin lahko izberejo, če morata biti v skupini natanko 2 fanta?</a:t>
            </a:r>
            <a:endParaRPr lang="sl-SI" sz="2800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467544" y="2276872"/>
            <a:ext cx="773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V skupini bosta 2 fanta </a:t>
            </a:r>
            <a:r>
              <a:rPr lang="sl-SI" dirty="0" smtClean="0">
                <a:solidFill>
                  <a:srgbClr val="FF0000"/>
                </a:solidFill>
              </a:rPr>
              <a:t>in</a:t>
            </a:r>
            <a:r>
              <a:rPr lang="sl-SI" dirty="0" smtClean="0"/>
              <a:t> 3 dekleta. Besedica in nam tu pomeni </a:t>
            </a:r>
            <a:r>
              <a:rPr lang="sl-SI" dirty="0" smtClean="0">
                <a:solidFill>
                  <a:srgbClr val="FF0000"/>
                </a:solidFill>
              </a:rPr>
              <a:t>množenje</a:t>
            </a:r>
            <a:r>
              <a:rPr lang="sl-SI" dirty="0" smtClean="0"/>
              <a:t>.</a:t>
            </a:r>
            <a:endParaRPr lang="sl-SI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PoljeZBesedilom 3"/>
              <p:cNvSpPr txBox="1"/>
              <p:nvPr/>
            </p:nvSpPr>
            <p:spPr>
              <a:xfrm>
                <a:off x="683568" y="3212976"/>
                <a:ext cx="4260397" cy="936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sl-SI" i="1" smtClean="0"/>
                          </m:ctrlPr>
                        </m:sSubSupPr>
                        <m:e>
                          <m:r>
                            <a:rPr lang="sl-SI" i="1"/>
                            <m:t>𝐶</m:t>
                          </m:r>
                        </m:e>
                        <m:sub>
                          <m:r>
                            <a:rPr lang="sl-SI" b="0" i="1" smtClean="0">
                              <a:latin typeface="Cambria Math"/>
                            </a:rPr>
                            <m:t>6</m:t>
                          </m:r>
                        </m:sub>
                        <m:sup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sl-SI" dirty="0" smtClean="0">
                          <a:latin typeface="Cambria Math"/>
                          <a:ea typeface="Cambria Math"/>
                        </a:rPr>
                        <m:t>∙</m:t>
                      </m:r>
                      <m:sSubSup>
                        <m:sSubSupPr>
                          <m:ctrlPr>
                            <a:rPr lang="sl-SI" i="1" smtClean="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bSupPr>
                        <m:e>
                          <m:r>
                            <a:rPr lang="sl-SI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𝐶</m:t>
                          </m:r>
                        </m:e>
                        <m:sub>
                          <m:r>
                            <a:rPr lang="sl-SI" b="0" i="1" smtClean="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10</m:t>
                          </m:r>
                        </m:sub>
                        <m:sup>
                          <m:r>
                            <a:rPr lang="sl-SI" b="0" i="1" smtClean="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3</m:t>
                          </m:r>
                        </m:sup>
                      </m:sSubSup>
                      <m:r>
                        <a:rPr lang="sl-SI" b="0" i="0" smtClean="0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d>
                        <m:dPr>
                          <m:ctrlPr>
                            <a:rPr lang="sl-SI" b="0" i="1" smtClean="0">
                              <a:effectLst/>
                              <a:latin typeface="Cambria Math"/>
                              <a:cs typeface="Times New Roman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sl-SI" b="0" i="1" smtClean="0">
                                  <a:effectLst/>
                                  <a:latin typeface="Cambria Math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sl-SI" b="0" i="1" smtClean="0">
                                  <a:effectLst/>
                                  <a:latin typeface="Cambria Math"/>
                                  <a:cs typeface="Times New Roman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sl-SI" b="0" i="1" smtClean="0">
                                  <a:effectLst/>
                                  <a:latin typeface="Cambria Math"/>
                                  <a:cs typeface="Times New Roman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sl-SI" b="0" i="1" smtClean="0">
                          <a:effectLst/>
                          <a:latin typeface="Cambria Math"/>
                          <a:ea typeface="Cambria Math"/>
                          <a:cs typeface="Times New Roman"/>
                        </a:rPr>
                        <m:t>∙</m:t>
                      </m:r>
                      <m:d>
                        <m:dPr>
                          <m:ctrlPr>
                            <a:rPr lang="sl-SI" b="0" i="1" smtClean="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sl-SI" b="0" i="1" smtClean="0">
                                  <a:effectLst/>
                                  <a:latin typeface="Cambria Math"/>
                                  <a:ea typeface="Cambria Math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sl-SI" b="0" i="1" smtClean="0">
                                  <a:effectLst/>
                                  <a:latin typeface="Cambria Math"/>
                                  <a:ea typeface="Cambria Math"/>
                                  <a:cs typeface="Times New Roman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sl-SI" b="0" i="1" smtClean="0">
                                  <a:effectLst/>
                                  <a:latin typeface="Cambria Math"/>
                                  <a:ea typeface="Cambria Math"/>
                                  <a:cs typeface="Times New Roman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sl-SI" b="0" i="1" smtClean="0">
                          <a:effectLst/>
                          <a:latin typeface="Cambria Math"/>
                          <a:ea typeface="Cambria Math"/>
                          <a:cs typeface="Times New Roman"/>
                        </a:rPr>
                        <m:t>=15∙120=1800</m:t>
                      </m:r>
                    </m:oMath>
                  </m:oMathPara>
                </a14:m>
                <a:endParaRPr lang="sl-SI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>
          <p:sp>
            <p:nvSpPr>
              <p:cNvPr id="4" name="PoljeZBesedilom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212976"/>
                <a:ext cx="4260397" cy="93628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865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95400"/>
          </a:xfrm>
        </p:spPr>
        <p:txBody>
          <a:bodyPr>
            <a:normAutofit fontScale="90000"/>
          </a:bodyPr>
          <a:lstStyle/>
          <a:p>
            <a:r>
              <a:rPr lang="sl-SI" sz="2800" dirty="0" smtClean="0"/>
              <a:t>Na veterinarski postaji imajo 10 mačjih mladičev, od tega jih je 6 samic. Na koliko načinov lahko Mira izbere 3 mladiče, če želi vsaj enega samca?</a:t>
            </a:r>
            <a:endParaRPr lang="sl-SI" sz="2800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539552" y="2132856"/>
            <a:ext cx="83535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Mira lahko izbere 3 samce </a:t>
            </a:r>
            <a:r>
              <a:rPr lang="sl-SI" dirty="0" smtClean="0">
                <a:solidFill>
                  <a:srgbClr val="FF0000"/>
                </a:solidFill>
              </a:rPr>
              <a:t>ali </a:t>
            </a:r>
            <a:r>
              <a:rPr lang="sl-SI" dirty="0" smtClean="0"/>
              <a:t>2 samca </a:t>
            </a:r>
            <a:r>
              <a:rPr lang="sl-SI" dirty="0" smtClean="0">
                <a:solidFill>
                  <a:srgbClr val="00B050"/>
                </a:solidFill>
              </a:rPr>
              <a:t>in</a:t>
            </a:r>
            <a:r>
              <a:rPr lang="sl-SI" dirty="0" smtClean="0"/>
              <a:t> 1 samico </a:t>
            </a:r>
            <a:r>
              <a:rPr lang="sl-SI" dirty="0" smtClean="0">
                <a:solidFill>
                  <a:srgbClr val="FF0000"/>
                </a:solidFill>
              </a:rPr>
              <a:t>ali </a:t>
            </a:r>
            <a:r>
              <a:rPr lang="sl-SI" dirty="0" smtClean="0"/>
              <a:t>1 samca </a:t>
            </a:r>
            <a:r>
              <a:rPr lang="sl-SI" dirty="0" smtClean="0">
                <a:solidFill>
                  <a:srgbClr val="00B050"/>
                </a:solidFill>
              </a:rPr>
              <a:t>in</a:t>
            </a:r>
            <a:r>
              <a:rPr lang="sl-SI" dirty="0" smtClean="0"/>
              <a:t> 2 samici. </a:t>
            </a:r>
          </a:p>
          <a:p>
            <a:r>
              <a:rPr lang="sl-SI" dirty="0" smtClean="0"/>
              <a:t>Besedica ali tu pomeni operacijo seštevanja, besedica in pa operacijo množenja.</a:t>
            </a:r>
            <a:endParaRPr lang="sl-SI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PoljeZBesedilom 3"/>
              <p:cNvSpPr txBox="1"/>
              <p:nvPr/>
            </p:nvSpPr>
            <p:spPr>
              <a:xfrm>
                <a:off x="611560" y="3501008"/>
                <a:ext cx="6106415" cy="4648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sl-SI" i="1" smtClean="0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SupPr>
                      <m:e>
                        <m:r>
                          <a:rPr lang="sl-SI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𝐶</m:t>
                        </m:r>
                      </m:e>
                      <m:sub>
                        <m:r>
                          <a:rPr lang="sl-SI" b="0" i="1" smtClean="0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4</m:t>
                        </m:r>
                      </m:sub>
                      <m:sup>
                        <m:r>
                          <a:rPr lang="sl-SI" b="0" i="1" smtClean="0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sup>
                    </m:sSubSup>
                    <m:r>
                      <a:rPr lang="sl-SI" dirty="0" smtClean="0"/>
                      <m:t>∙</m:t>
                    </m:r>
                    <m:sSubSup>
                      <m:sSubSupPr>
                        <m:ctrlPr>
                          <a:rPr lang="sl-SI" i="1"/>
                        </m:ctrlPr>
                      </m:sSubSupPr>
                      <m:e>
                        <m:r>
                          <a:rPr lang="sl-SI" i="1"/>
                          <m:t>𝐶</m:t>
                        </m:r>
                      </m:e>
                      <m:sub>
                        <m:r>
                          <a:rPr lang="sl-SI" b="0" i="1" smtClean="0">
                            <a:latin typeface="Cambria Math"/>
                          </a:rPr>
                          <m:t>6</m:t>
                        </m:r>
                      </m:sub>
                      <m:sup>
                        <m:r>
                          <a:rPr lang="sl-SI" b="0" i="1" smtClean="0">
                            <a:latin typeface="Cambria Math"/>
                          </a:rPr>
                          <m:t>0</m:t>
                        </m:r>
                      </m:sup>
                    </m:sSubSup>
                    <m:r>
                      <a:rPr lang="sl-SI" b="0" i="0" smtClean="0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sl-SI" i="1"/>
                        </m:ctrlPr>
                      </m:sSubSupPr>
                      <m:e>
                        <m:r>
                          <a:rPr lang="sl-SI" i="1"/>
                          <m:t>𝐶</m:t>
                        </m:r>
                      </m:e>
                      <m:sub>
                        <m:r>
                          <a:rPr lang="sl-SI" b="0" i="1" smtClean="0">
                            <a:latin typeface="Cambria Math"/>
                          </a:rPr>
                          <m:t>4</m:t>
                        </m:r>
                      </m:sub>
                      <m:sup>
                        <m:r>
                          <a:rPr lang="sl-SI" b="0" i="1" smtClean="0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sl-SI" i="1" smtClean="0">
                        <a:latin typeface="Cambria Math"/>
                        <a:ea typeface="Cambria Math"/>
                      </a:rPr>
                      <m:t>∙</m:t>
                    </m:r>
                    <m:sSubSup>
                      <m:sSubSupPr>
                        <m:ctrlPr>
                          <a:rPr lang="sl-SI" i="1"/>
                        </m:ctrlPr>
                      </m:sSubSupPr>
                      <m:e>
                        <m:r>
                          <a:rPr lang="sl-SI" i="1"/>
                          <m:t>𝐶</m:t>
                        </m:r>
                      </m:e>
                      <m:sub>
                        <m:r>
                          <a:rPr lang="sl-SI" b="0" i="1" smtClean="0">
                            <a:latin typeface="Cambria Math"/>
                          </a:rPr>
                          <m:t>6</m:t>
                        </m:r>
                      </m:sub>
                      <m:sup>
                        <m:r>
                          <a:rPr lang="sl-SI" b="0" i="1" smtClean="0">
                            <a:latin typeface="Cambria Math"/>
                          </a:rPr>
                          <m:t>1</m:t>
                        </m:r>
                      </m:sup>
                    </m:sSubSup>
                    <m:r>
                      <a:rPr lang="sl-SI" b="0" i="1" smtClean="0">
                        <a:latin typeface="Cambria Math"/>
                      </a:rPr>
                      <m:t>+</m:t>
                    </m:r>
                  </m:oMath>
                </a14:m>
                <a:r>
                  <a:rPr lang="sl-SI" dirty="0" smtClean="0">
                    <a:effectLst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sl-SI" i="1" smtClean="0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SupPr>
                      <m:e>
                        <m:r>
                          <a:rPr lang="sl-SI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𝐶</m:t>
                        </m:r>
                      </m:e>
                      <m:sub>
                        <m:r>
                          <a:rPr lang="sl-SI" b="0" i="1" smtClean="0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4</m:t>
                        </m:r>
                      </m:sub>
                      <m:sup>
                        <m:r>
                          <a:rPr lang="sl-SI" b="0" i="1" smtClean="0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</m:sup>
                    </m:sSubSup>
                    <m:r>
                      <a:rPr lang="sl-SI" i="1" smtClean="0">
                        <a:effectLst/>
                        <a:latin typeface="Cambria Math"/>
                        <a:ea typeface="Cambria Math"/>
                        <a:cs typeface="Times New Roman"/>
                      </a:rPr>
                      <m:t>∙</m:t>
                    </m:r>
                    <m:sSubSup>
                      <m:sSubSupPr>
                        <m:ctrlPr>
                          <a:rPr lang="sl-SI" i="1" smtClean="0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SupPr>
                      <m:e>
                        <m:r>
                          <a:rPr lang="sl-SI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𝐶</m:t>
                        </m:r>
                      </m:e>
                      <m:sub>
                        <m:r>
                          <a:rPr lang="sl-SI" b="0" i="1" smtClean="0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6</m:t>
                        </m:r>
                      </m:sub>
                      <m:sup>
                        <m:r>
                          <a:rPr lang="sl-SI" b="0" i="1" smtClean="0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sup>
                    </m:sSubSup>
                    <m:r>
                      <a:rPr lang="sl-SI" b="0" i="1" smtClean="0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d>
                      <m:dPr>
                        <m:ctrlPr>
                          <a:rPr lang="sl-SI" b="0" i="1" smtClean="0">
                            <a:effectLst/>
                            <a:latin typeface="Cambria Math"/>
                            <a:cs typeface="Times New Roman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sl-SI" b="0" i="1" smtClean="0">
                                <a:effectLst/>
                                <a:latin typeface="Cambria Math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sl-SI" b="0" i="1" smtClean="0">
                                <a:effectLst/>
                                <a:latin typeface="Cambria Math"/>
                                <a:cs typeface="Times New Roman"/>
                              </a:rPr>
                              <m:t>4</m:t>
                            </m:r>
                          </m:num>
                          <m:den>
                            <m:r>
                              <a:rPr lang="sl-SI" b="0" i="1" smtClean="0">
                                <a:effectLst/>
                                <a:latin typeface="Cambria Math"/>
                                <a:cs typeface="Times New Roman"/>
                              </a:rPr>
                              <m:t>3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sl-SI" b="0" i="1" smtClean="0">
                            <a:effectLst/>
                            <a:latin typeface="Cambria Math"/>
                            <a:cs typeface="Times New Roman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sl-SI" b="0" i="1" smtClean="0">
                                <a:effectLst/>
                                <a:latin typeface="Cambria Math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sl-SI" b="0" i="1" smtClean="0">
                                <a:effectLst/>
                                <a:latin typeface="Cambria Math"/>
                                <a:cs typeface="Times New Roman"/>
                              </a:rPr>
                              <m:t>6</m:t>
                            </m:r>
                          </m:num>
                          <m:den>
                            <m:r>
                              <a:rPr lang="sl-SI" b="0" i="1" smtClean="0">
                                <a:effectLst/>
                                <a:latin typeface="Cambria Math"/>
                                <a:cs typeface="Times New Roman"/>
                              </a:rPr>
                              <m:t>0</m:t>
                            </m:r>
                          </m:den>
                        </m:f>
                      </m:e>
                    </m:d>
                    <m:r>
                      <a:rPr lang="sl-SI" b="0" i="1" smtClean="0">
                        <a:effectLst/>
                        <a:latin typeface="Cambria Math"/>
                        <a:cs typeface="Times New Roman"/>
                      </a:rPr>
                      <m:t>+</m:t>
                    </m:r>
                    <m:d>
                      <m:dPr>
                        <m:ctrlPr>
                          <a:rPr lang="sl-SI" b="0" i="1" smtClean="0">
                            <a:effectLst/>
                            <a:latin typeface="Cambria Math"/>
                            <a:cs typeface="Times New Roman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sl-SI" b="0" i="1" smtClean="0">
                                <a:effectLst/>
                                <a:latin typeface="Cambria Math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sl-SI" b="0" i="1" smtClean="0">
                                <a:effectLst/>
                                <a:latin typeface="Cambria Math"/>
                                <a:cs typeface="Times New Roman"/>
                              </a:rPr>
                              <m:t>4</m:t>
                            </m:r>
                          </m:num>
                          <m:den>
                            <m:r>
                              <a:rPr lang="sl-SI" b="0" i="1" smtClean="0">
                                <a:effectLst/>
                                <a:latin typeface="Cambria Math"/>
                                <a:cs typeface="Times New Roman"/>
                              </a:rPr>
                              <m:t>2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sl-SI" b="0" i="1" smtClean="0">
                            <a:effectLst/>
                            <a:latin typeface="Cambria Math"/>
                            <a:cs typeface="Times New Roman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sl-SI" b="0" i="1" smtClean="0">
                                <a:effectLst/>
                                <a:latin typeface="Cambria Math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sl-SI" b="0" i="1" smtClean="0">
                                <a:effectLst/>
                                <a:latin typeface="Cambria Math"/>
                                <a:cs typeface="Times New Roman"/>
                              </a:rPr>
                              <m:t>6</m:t>
                            </m:r>
                          </m:num>
                          <m:den>
                            <m:r>
                              <a:rPr lang="sl-SI" b="0" i="1" smtClean="0">
                                <a:effectLst/>
                                <a:latin typeface="Cambria Math"/>
                                <a:cs typeface="Times New Roman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sl-SI" b="0" i="1" smtClean="0">
                        <a:effectLst/>
                        <a:latin typeface="Cambria Math"/>
                        <a:cs typeface="Times New Roman"/>
                      </a:rPr>
                      <m:t>+</m:t>
                    </m:r>
                    <m:d>
                      <m:dPr>
                        <m:ctrlPr>
                          <a:rPr lang="sl-SI" b="0" i="1" smtClean="0">
                            <a:effectLst/>
                            <a:latin typeface="Cambria Math"/>
                            <a:cs typeface="Times New Roman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sl-SI" b="0" i="1" smtClean="0">
                                <a:effectLst/>
                                <a:latin typeface="Cambria Math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sl-SI" b="0" i="1" smtClean="0">
                                <a:effectLst/>
                                <a:latin typeface="Cambria Math"/>
                                <a:cs typeface="Times New Roman"/>
                              </a:rPr>
                              <m:t>4</m:t>
                            </m:r>
                          </m:num>
                          <m:den>
                            <m:r>
                              <a:rPr lang="sl-SI" b="0" i="1" smtClean="0">
                                <a:effectLst/>
                                <a:latin typeface="Cambria Math"/>
                                <a:cs typeface="Times New Roman"/>
                              </a:rPr>
                              <m:t>1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sl-SI" b="0" i="1" smtClean="0">
                            <a:effectLst/>
                            <a:latin typeface="Cambria Math"/>
                            <a:cs typeface="Times New Roman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sl-SI" b="0" i="1" smtClean="0">
                                <a:effectLst/>
                                <a:latin typeface="Cambria Math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sl-SI" b="0" i="1" smtClean="0">
                                <a:effectLst/>
                                <a:latin typeface="Cambria Math"/>
                                <a:cs typeface="Times New Roman"/>
                              </a:rPr>
                              <m:t>6</m:t>
                            </m:r>
                          </m:num>
                          <m:den>
                            <m:r>
                              <a:rPr lang="sl-SI" b="0" i="1" smtClean="0">
                                <a:effectLst/>
                                <a:latin typeface="Cambria Math"/>
                                <a:cs typeface="Times New Roman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sl-SI" b="0" i="1" smtClean="0">
                        <a:effectLst/>
                        <a:latin typeface="Cambria Math"/>
                        <a:cs typeface="Times New Roman"/>
                      </a:rPr>
                      <m:t>=100</m:t>
                    </m:r>
                  </m:oMath>
                </a14:m>
                <a:endParaRPr lang="sl-SI" dirty="0"/>
              </a:p>
            </p:txBody>
          </p:sp>
        </mc:Choice>
        <mc:Fallback>
          <p:sp>
            <p:nvSpPr>
              <p:cNvPr id="4" name="PoljeZBesedilom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501008"/>
                <a:ext cx="6106415" cy="46487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692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67408"/>
          </a:xfrm>
        </p:spPr>
        <p:txBody>
          <a:bodyPr>
            <a:normAutofit fontScale="90000"/>
          </a:bodyPr>
          <a:lstStyle/>
          <a:p>
            <a:r>
              <a:rPr lang="sl-SI" sz="2800" dirty="0" smtClean="0"/>
              <a:t>Na sestanku je 6 učiteljev in 12 dijakov. Na koliko načinov lahko izberejo četverico, v kateri bo enako število učiteljev in dijakov?</a:t>
            </a:r>
            <a:endParaRPr lang="sl-SI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PoljeZBesedilom 2"/>
              <p:cNvSpPr txBox="1"/>
              <p:nvPr/>
            </p:nvSpPr>
            <p:spPr>
              <a:xfrm>
                <a:off x="683568" y="2780928"/>
                <a:ext cx="2862322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sl-SI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sl-SI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sl-SI" b="0" i="1" smtClean="0">
                                  <a:latin typeface="Cambria Math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sl-SI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sl-SI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sl-SI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sl-SI" b="0" i="1" smtClean="0">
                                  <a:latin typeface="Cambria Math"/>
                                </a:rPr>
                                <m:t>12</m:t>
                              </m:r>
                            </m:num>
                            <m:den>
                              <m:r>
                                <a:rPr lang="sl-SI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sl-SI" b="0" i="1" smtClean="0">
                          <a:latin typeface="Cambria Math"/>
                        </a:rPr>
                        <m:t>=15</m:t>
                      </m:r>
                      <m:r>
                        <a:rPr lang="sl-SI" b="0" i="1" smtClean="0">
                          <a:latin typeface="Cambria Math"/>
                          <a:ea typeface="Cambria Math"/>
                        </a:rPr>
                        <m:t>∙66=990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>
          <p:sp>
            <p:nvSpPr>
              <p:cNvPr id="3" name="PoljeZBesedilom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780928"/>
                <a:ext cx="2862322" cy="71468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970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800" dirty="0" smtClean="0"/>
              <a:t>V razredu je 8 fantov in 12 deklet. Koliko različnih četveric lahko izberejo, če:</a:t>
            </a:r>
            <a:endParaRPr lang="sl-SI" sz="2800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467544" y="1988840"/>
            <a:ext cx="2552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a) ni dodatnih omejitev,</a:t>
            </a:r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440093" y="3429000"/>
            <a:ext cx="4390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b) morata biti izbrani natanko dve dekleti,</a:t>
            </a:r>
            <a:endParaRPr lang="sl-SI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440093" y="4797152"/>
            <a:ext cx="4262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c) morajo biti izbrani natanko trije fantje,</a:t>
            </a:r>
            <a:endParaRPr lang="sl-SI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PoljeZBesedilom 5"/>
              <p:cNvSpPr txBox="1"/>
              <p:nvPr/>
            </p:nvSpPr>
            <p:spPr>
              <a:xfrm>
                <a:off x="899592" y="2564904"/>
                <a:ext cx="1584408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sl-SI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sl-SI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sl-SI" b="0" i="1" smtClean="0">
                                  <a:latin typeface="Cambria Math"/>
                                </a:rPr>
                                <m:t>20</m:t>
                              </m:r>
                            </m:num>
                            <m:den>
                              <m:r>
                                <a:rPr lang="sl-SI" b="0" i="1" smtClean="0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sl-SI" b="0" i="1" smtClean="0">
                          <a:latin typeface="Cambria Math"/>
                        </a:rPr>
                        <m:t>=2845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>
          <p:sp>
            <p:nvSpPr>
              <p:cNvPr id="6" name="PoljeZBesedilom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2564904"/>
                <a:ext cx="1584408" cy="71468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PoljeZBesedilom 6"/>
              <p:cNvSpPr txBox="1"/>
              <p:nvPr/>
            </p:nvSpPr>
            <p:spPr>
              <a:xfrm>
                <a:off x="899592" y="3933056"/>
                <a:ext cx="2990562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sl-SI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sl-SI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sl-SI" b="0" i="1" smtClean="0">
                                  <a:latin typeface="Cambria Math"/>
                                </a:rPr>
                                <m:t>12</m:t>
                              </m:r>
                            </m:num>
                            <m:den>
                              <m:r>
                                <a:rPr lang="sl-SI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sl-SI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sl-SI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sl-SI" b="0" i="1" smtClean="0">
                                  <a:latin typeface="Cambria Math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sl-SI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sl-SI" b="0" i="1" smtClean="0">
                          <a:latin typeface="Cambria Math"/>
                        </a:rPr>
                        <m:t>=66</m:t>
                      </m:r>
                      <m:r>
                        <a:rPr lang="sl-SI" b="0" i="1" smtClean="0">
                          <a:latin typeface="Cambria Math"/>
                          <a:ea typeface="Cambria Math"/>
                        </a:rPr>
                        <m:t>∙28=1848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>
          <p:sp>
            <p:nvSpPr>
              <p:cNvPr id="7" name="PoljeZBesedilom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3933056"/>
                <a:ext cx="2990562" cy="71468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PoljeZBesedilom 7"/>
              <p:cNvSpPr txBox="1"/>
              <p:nvPr/>
            </p:nvSpPr>
            <p:spPr>
              <a:xfrm>
                <a:off x="899592" y="5589240"/>
                <a:ext cx="2862322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sl-SI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sl-SI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sl-SI" b="0" i="1" smtClean="0">
                                  <a:latin typeface="Cambria Math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sl-SI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sl-SI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sl-SI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sl-SI" b="0" i="1" smtClean="0">
                                  <a:latin typeface="Cambria Math"/>
                                </a:rPr>
                                <m:t>12</m:t>
                              </m:r>
                            </m:num>
                            <m:den>
                              <m:r>
                                <a:rPr lang="sl-SI" b="0" i="1" smtClean="0">
                                  <a:latin typeface="Cambria Math"/>
                                </a:rPr>
                                <m:t>1</m:t>
                              </m:r>
                            </m:den>
                          </m:f>
                        </m:e>
                      </m:d>
                      <m:r>
                        <a:rPr lang="sl-SI" b="0" i="1" smtClean="0">
                          <a:latin typeface="Cambria Math"/>
                        </a:rPr>
                        <m:t>=56</m:t>
                      </m:r>
                      <m:r>
                        <a:rPr lang="sl-SI" b="0" i="1" smtClean="0">
                          <a:latin typeface="Cambria Math"/>
                          <a:ea typeface="Cambria Math"/>
                        </a:rPr>
                        <m:t>∙12=672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>
          <p:sp>
            <p:nvSpPr>
              <p:cNvPr id="8" name="PoljeZBesedilom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5589240"/>
                <a:ext cx="2862322" cy="71468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443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asnost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 – klasično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asnos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161</TotalTime>
  <Words>1250</Words>
  <Application>Microsoft Office PowerPoint</Application>
  <PresentationFormat>Diaprojekcija na zaslonu (4:3)</PresentationFormat>
  <Paragraphs>86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17</vt:i4>
      </vt:variant>
    </vt:vector>
  </HeadingPairs>
  <TitlesOfParts>
    <vt:vector size="18" baseType="lpstr">
      <vt:lpstr>Jasnost</vt:lpstr>
      <vt:lpstr>KOMBINACIJE 1</vt:lpstr>
      <vt:lpstr>Razporeditve r od danih n različnih elementov, kjer vrstni red ni pomemben, imenujemo kombinacije brez ponavljanja.</vt:lpstr>
      <vt:lpstr>PowerPointova predstavitev</vt:lpstr>
      <vt:lpstr>Izračunaj (10¦3) in (100¦98)</vt:lpstr>
      <vt:lpstr>Učitelj v razredu s 26 dijaki vpraša 3 dijake. </vt:lpstr>
      <vt:lpstr>V razredu je 10 deklet in 6 fantov. Izprali bodo skupino petih oseb. Koliko različnih skupin lahko izberejo, če morata biti v skupini natanko 2 fanta?</vt:lpstr>
      <vt:lpstr>Na veterinarski postaji imajo 10 mačjih mladičev, od tega jih je 6 samic. Na koliko načinov lahko Mira izbere 3 mladiče, če želi vsaj enega samca?</vt:lpstr>
      <vt:lpstr>Na sestanku je 6 učiteljev in 12 dijakov. Na koliko načinov lahko izberejo četverico, v kateri bo enako število učiteljev in dijakov?</vt:lpstr>
      <vt:lpstr>V razredu je 8 fantov in 12 deklet. Koliko različnih četveric lahko izberejo, če:</vt:lpstr>
      <vt:lpstr>PowerPointova predstavitev</vt:lpstr>
      <vt:lpstr>PowerPointova predstavitev</vt:lpstr>
      <vt:lpstr>Na koliko načinov lahko dvajsetim prostovoljcem podelijo tri nagrade,če so:</vt:lpstr>
      <vt:lpstr>Imamo tri črne kroglice in pet belih. Na koliko načinov:</vt:lpstr>
      <vt:lpstr>Na mizi je 15 različnih krogel za biljard. (2 rumeni, 2 zeleni,      2 modri, 2 vijolični, 2 oranžni, 2 rdeči, 2 rjavi in 1 črna). Na koliko načinov:</vt:lpstr>
      <vt:lpstr>PowerPointova predstavitev</vt:lpstr>
      <vt:lpstr>V razredu je 10 deklet in 13 fantov. Na koliko načinov: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KOMBINACIJE 1</dc:title>
  <dc:creator>Mateja Jakob</dc:creator>
  <cp:lastModifiedBy>Mateja Jakob</cp:lastModifiedBy>
  <cp:revision>16</cp:revision>
  <dcterms:created xsi:type="dcterms:W3CDTF">2020-04-01T04:24:30Z</dcterms:created>
  <dcterms:modified xsi:type="dcterms:W3CDTF">2020-04-01T07:06:07Z</dcterms:modified>
</cp:coreProperties>
</file>