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Pravoko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o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o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o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nakokraki trikotni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6" name="Enakokraki trikotni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5" name="Raven povezoval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nakokraki trikotni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nakokraki trikotni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6E2AE0-B85A-40D8-AE09-CEB0A3A3ECA8}" type="datetimeFigureOut">
              <a:rPr lang="sl-SI" smtClean="0"/>
              <a:t>6.4.2020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0B6A54-BA53-4378-BF82-4575C125D018}" type="slidenum">
              <a:rPr lang="sl-SI" smtClean="0"/>
              <a:t>‹#›</a:t>
            </a:fld>
            <a:endParaRPr lang="sl-SI"/>
          </a:p>
        </p:txBody>
      </p:sp>
      <p:sp>
        <p:nvSpPr>
          <p:cNvPr id="28" name="Raven povezoval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en povezoval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nakokraki trikotni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KOMBINATORIKA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razne naloge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904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000" dirty="0"/>
              <a:t>V uradu dela 7 tehnikov, 5 laborantov in 8 inženirjev. Izračunaj, na koliko načinov lahko izmed sebe izberejo petčlansko komisijo, v kateri bodo zastopane vse tri stroke.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dirty="0" smtClean="0"/>
              </a:p>
              <a:p>
                <a:pPr marL="0" indent="0">
                  <a:buNone/>
                </a:pPr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=1400+560+1960+1680+2940+1960=10500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39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000" dirty="0" smtClean="0"/>
              <a:t>Jure hodi po travniku, na katerem se pa se 5 konj. V nahrbtniku ima 3 bombone. Na koliko načinov jih lahko razdeli med konje, če: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sl-SI" dirty="0" smtClean="0"/>
                  <a:t>ni omejitev,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5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∙5∙5=125</m:t>
                    </m:r>
                  </m:oMath>
                </a14:m>
                <a:endParaRPr lang="sl-SI" b="0" dirty="0" smtClean="0">
                  <a:ea typeface="Cambria Math"/>
                </a:endParaRPr>
              </a:p>
              <a:p>
                <a:endParaRPr lang="sl-SI" dirty="0" smtClean="0"/>
              </a:p>
              <a:p>
                <a:r>
                  <a:rPr lang="sl-SI" dirty="0" smtClean="0"/>
                  <a:t>lahko en konj dobi največ en bombon?</a:t>
                </a:r>
              </a:p>
              <a:p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5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∙4∙3=60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19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1800" dirty="0"/>
              <a:t>Cilka ima 14 različnih knjig: 5 matematičnih, 4 biološke, 2 fizikalni in 3 kemijske. Izračunaj, na koliko načinov jih lahko razporedi na knjižni polici, če želi, da bi knjige iz iste stroke stale skupaj</a:t>
            </a:r>
            <a:r>
              <a:rPr lang="sl-SI" sz="1800" dirty="0" smtClean="0"/>
              <a:t>.</a:t>
            </a:r>
            <a:endParaRPr lang="sl-SI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5!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∙4!∙2!∙3!∙4!=829440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jeZBesedilom 3"/>
          <p:cNvSpPr txBox="1"/>
          <p:nvPr/>
        </p:nvSpPr>
        <p:spPr>
          <a:xfrm>
            <a:off x="1979712" y="249289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 skupine knjig</a:t>
            </a:r>
            <a:endParaRPr lang="sl-SI" dirty="0"/>
          </a:p>
        </p:txBody>
      </p:sp>
      <p:cxnSp>
        <p:nvCxnSpPr>
          <p:cNvPr id="6" name="Raven puščični povezovalnik 5"/>
          <p:cNvCxnSpPr/>
          <p:nvPr/>
        </p:nvCxnSpPr>
        <p:spPr>
          <a:xfrm flipV="1">
            <a:off x="2915816" y="170080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34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sl-SI" dirty="0" smtClean="0"/>
                  <a:t>Reši enačbo: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𝑝</m:t>
                        </m:r>
                      </m:e>
                    </m:d>
                    <m:sSubSup>
                      <m:sSubSupPr>
                        <m:ctrlPr>
                          <a:rPr lang="sl-SI" i="1">
                            <a:latin typeface="Cambria Math"/>
                          </a:rPr>
                        </m:ctrlPr>
                      </m:sSubSupPr>
                      <m:e>
                        <m:r>
                          <a:rPr lang="sl-SI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i="1">
                            <a:latin typeface="Cambria Math"/>
                          </a:rPr>
                          <m:t>𝑛</m:t>
                        </m:r>
                        <m:r>
                          <a:rPr lang="sl-SI" i="1">
                            <a:latin typeface="Cambria Math"/>
                          </a:rPr>
                          <m:t>+2</m:t>
                        </m:r>
                      </m:sub>
                      <m:sup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sup>
                    </m:sSubSup>
                    <m:r>
                      <a:rPr lang="sl-SI" b="0" i="1" smtClean="0">
                        <a:latin typeface="Cambria Math"/>
                      </a:rPr>
                      <m:t>=81</m:t>
                    </m:r>
                  </m:oMath>
                </a14:m>
                <a:r>
                  <a:rPr lang="sl-SI" dirty="0"/>
                  <a:t/>
                </a:r>
                <a:br>
                  <a:rPr lang="sl-SI" dirty="0"/>
                </a:br>
                <a:endParaRPr lang="sl-SI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556" t="-429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l-SI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=81        /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∜</m:t>
                    </m:r>
                  </m:oMath>
                </a14:m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𝑛</m:t>
                    </m:r>
                    <m:r>
                      <a:rPr lang="sl-SI" b="0" i="1" smtClean="0">
                        <a:latin typeface="Cambria Math"/>
                      </a:rPr>
                      <m:t>+2=</m:t>
                    </m:r>
                    <m:rad>
                      <m:radPr>
                        <m:ctrlPr>
                          <a:rPr lang="sl-SI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sl-SI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sl-SI" b="0" i="1" smtClean="0">
                            <a:latin typeface="Cambria Math"/>
                          </a:rPr>
                          <m:t>81</m:t>
                        </m:r>
                      </m:e>
                    </m:rad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𝑛</m:t>
                    </m:r>
                    <m:r>
                      <a:rPr lang="sl-SI" b="0" i="1" smtClean="0">
                        <a:latin typeface="Cambria Math"/>
                      </a:rPr>
                      <m:t>+2=3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𝑛</m:t>
                    </m:r>
                    <m:r>
                      <a:rPr lang="sl-SI" b="0" i="1" smtClean="0">
                        <a:latin typeface="Cambria Math"/>
                      </a:rPr>
                      <m:t>=1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0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sz="2400" dirty="0"/>
              <a:t>Na družabni prireditvi se zberejo 3 fiziki, 4 biologi in 5 matematikov. Izračunaj, na koliko načinov se lahko postavijo v vrsto</a:t>
            </a:r>
            <a:r>
              <a:rPr lang="sl-SI" sz="2400" dirty="0" smtClean="0"/>
              <a:t>,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sl-SI" dirty="0" smtClean="0"/>
                  <a:t>če želijo matematiki stati skupaj, ostalim pa je vseeno,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5!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∙8!=4838400</m:t>
                    </m:r>
                  </m:oMath>
                </a14:m>
                <a:endParaRPr lang="sl-SI" b="0" dirty="0" smtClean="0">
                  <a:ea typeface="Cambria Math"/>
                </a:endParaRPr>
              </a:p>
              <a:p>
                <a:endParaRPr lang="sl-SI" dirty="0" smtClean="0"/>
              </a:p>
              <a:p>
                <a:r>
                  <a:rPr lang="sl-SI" dirty="0"/>
                  <a:t>če želijo stati fiziki skupaj, biologi skupaj in matematiki skupaj</a:t>
                </a:r>
                <a:r>
                  <a:rPr lang="sl-SI" dirty="0" smtClean="0"/>
                  <a:t>.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3!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∙4!∙5!∙3!=103680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62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 šopku je 10 tulipanov in 17 narcis. Želimo izbrati par cvetlic, a bo veljalo,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sl-SI" dirty="0" smtClean="0"/>
                  <a:t>v šopku sta le dva tulipana</a:t>
                </a:r>
                <a:r>
                  <a:rPr lang="it-IT" dirty="0" smtClean="0"/>
                  <a:t>,</a:t>
                </a:r>
                <a:endParaRPr lang="sl-SI" dirty="0" smtClean="0"/>
              </a:p>
              <a:p>
                <a:endParaRPr lang="sl-SI" sz="8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0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=45</m:t>
                    </m:r>
                  </m:oMath>
                </a14:m>
                <a:endParaRPr lang="sl-SI" b="0" dirty="0" smtClean="0"/>
              </a:p>
              <a:p>
                <a:endParaRPr lang="sl-SI" sz="800" dirty="0" smtClean="0"/>
              </a:p>
              <a:p>
                <a:r>
                  <a:rPr lang="sl-SI" dirty="0" smtClean="0"/>
                  <a:t>v paru sta le dve narcisi,</a:t>
                </a:r>
              </a:p>
              <a:p>
                <a:endParaRPr lang="sl-SI" sz="800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0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=136</m:t>
                    </m:r>
                  </m:oMath>
                </a14:m>
                <a:endParaRPr lang="sl-SI" dirty="0" smtClean="0"/>
              </a:p>
              <a:p>
                <a:endParaRPr lang="sl-SI" sz="800" dirty="0" smtClean="0"/>
              </a:p>
              <a:p>
                <a:r>
                  <a:rPr lang="sl-SI" dirty="0" smtClean="0"/>
                  <a:t>v paru je en tulipan in ena narcisa,</a:t>
                </a:r>
              </a:p>
              <a:p>
                <a:endParaRPr lang="sl-SI" sz="8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=170</m:t>
                    </m:r>
                  </m:oMath>
                </a14:m>
                <a:endParaRPr lang="sl-SI" b="0" dirty="0" smtClean="0"/>
              </a:p>
              <a:p>
                <a:endParaRPr lang="sl-SI" sz="800" dirty="0" smtClean="0"/>
              </a:p>
              <a:p>
                <a:r>
                  <a:rPr lang="sl-SI" dirty="0" smtClean="0"/>
                  <a:t>V paru sta poljubni dve roži.</a:t>
                </a:r>
              </a:p>
              <a:p>
                <a:endParaRPr lang="sl-SI" sz="9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27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=351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4" t="-172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96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400" dirty="0" smtClean="0"/>
              <a:t>V razredu je 20 učencev: 10 tekačev, 7 kolesarjev in 3 plavalci. V skupino za štafeto združujemo po tri učence.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Koliko različnih trojic lahko sestavimo?</a:t>
            </a:r>
          </a:p>
          <a:p>
            <a:r>
              <a:rPr lang="sl-SI" dirty="0" smtClean="0"/>
              <a:t>1140</a:t>
            </a:r>
          </a:p>
          <a:p>
            <a:r>
              <a:rPr lang="sl-SI" dirty="0" smtClean="0"/>
              <a:t>Koliko različnih trojic tekačev lahko sestavimo?</a:t>
            </a:r>
          </a:p>
          <a:p>
            <a:r>
              <a:rPr lang="sl-SI" dirty="0" smtClean="0"/>
              <a:t>120</a:t>
            </a:r>
          </a:p>
          <a:p>
            <a:r>
              <a:rPr lang="sl-SI" dirty="0" smtClean="0"/>
              <a:t>V koliko izborih je zastopan vsak šport?</a:t>
            </a:r>
          </a:p>
          <a:p>
            <a:r>
              <a:rPr lang="sl-SI" dirty="0" smtClean="0"/>
              <a:t>210</a:t>
            </a:r>
          </a:p>
          <a:p>
            <a:r>
              <a:rPr lang="sl-SI" dirty="0" smtClean="0"/>
              <a:t>Koliko je trojic, v katerih bo vsaj en kolesar?</a:t>
            </a:r>
          </a:p>
          <a:p>
            <a:r>
              <a:rPr lang="sl-SI" dirty="0" smtClean="0"/>
              <a:t>854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8167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/>
              <a:t>V podjetju je 6 zaposlenih. Medtem, ko morata v pisarni ostati dva zaposlena, gredo lahko 4 na malico.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/>
              <a:t>Na koliko načinov se lahko v menzi razporedijo v vrsto</a:t>
            </a:r>
            <a:r>
              <a:rPr lang="sl-SI" dirty="0" smtClean="0"/>
              <a:t>?</a:t>
            </a:r>
          </a:p>
          <a:p>
            <a:r>
              <a:rPr lang="sl-SI" dirty="0" smtClean="0"/>
              <a:t>360</a:t>
            </a:r>
          </a:p>
          <a:p>
            <a:r>
              <a:rPr lang="sl-SI" dirty="0"/>
              <a:t>Koliko takih razporeditev se začne z Marjanom in konča z Janezom</a:t>
            </a:r>
            <a:r>
              <a:rPr lang="sl-SI" dirty="0" smtClean="0"/>
              <a:t>?</a:t>
            </a:r>
          </a:p>
          <a:p>
            <a:r>
              <a:rPr lang="sl-SI" dirty="0" smtClean="0"/>
              <a:t>12</a:t>
            </a:r>
          </a:p>
          <a:p>
            <a:r>
              <a:rPr lang="sl-SI" dirty="0"/>
              <a:t>Koliko takih razporeditev se ne konča s Tonetom in </a:t>
            </a:r>
            <a:r>
              <a:rPr lang="sl-SI" dirty="0" smtClean="0"/>
              <a:t>Lukom?</a:t>
            </a:r>
          </a:p>
          <a:p>
            <a:r>
              <a:rPr lang="sl-SI" dirty="0" smtClean="0"/>
              <a:t>348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08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Sestavljamo besede dolžine 9. Na razpolago imamo tri črke E, štiri črke D in dve črki M.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Koliko takšnih besed lahko sestavimo</a:t>
            </a:r>
            <a:r>
              <a:rPr lang="fi-FI" dirty="0" smtClean="0"/>
              <a:t>?</a:t>
            </a:r>
            <a:endParaRPr lang="sl-SI" dirty="0" smtClean="0"/>
          </a:p>
          <a:p>
            <a:r>
              <a:rPr lang="sl-SI" dirty="0" smtClean="0"/>
              <a:t>1260</a:t>
            </a:r>
          </a:p>
          <a:p>
            <a:r>
              <a:rPr lang="sl-SI" dirty="0"/>
              <a:t>Koliko takšnih besed se začne s črko D in konča s črko E</a:t>
            </a:r>
            <a:r>
              <a:rPr lang="sl-SI" dirty="0" smtClean="0"/>
              <a:t>?</a:t>
            </a:r>
          </a:p>
          <a:p>
            <a:r>
              <a:rPr lang="sl-SI" dirty="0" smtClean="0"/>
              <a:t>210</a:t>
            </a:r>
          </a:p>
          <a:p>
            <a:r>
              <a:rPr lang="sl-SI" dirty="0"/>
              <a:t>Koliko takšnih besed se konča z dvema enakima črkama</a:t>
            </a:r>
            <a:r>
              <a:rPr lang="sl-SI" dirty="0" smtClean="0"/>
              <a:t>?</a:t>
            </a:r>
          </a:p>
          <a:p>
            <a:r>
              <a:rPr lang="sl-SI" dirty="0" smtClean="0"/>
              <a:t>350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020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sl-SI" dirty="0" smtClean="0"/>
                  <a:t>Poišči n , da bo veljalo: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l-SI" i="1">
                            <a:latin typeface="Cambria Math"/>
                          </a:rPr>
                        </m:ctrlPr>
                      </m:sSubSupPr>
                      <m:e>
                        <m:r>
                          <a:rPr lang="sl-SI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sl-SI" i="1">
                            <a:latin typeface="Cambria Math"/>
                          </a:rPr>
                          <m:t>𝑛</m:t>
                        </m:r>
                        <m:r>
                          <a:rPr lang="sl-SI" i="1"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sl-SI" i="1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sl-SI" b="0" i="0" smtClean="0">
                        <a:latin typeface="Cambria Math"/>
                      </a:rPr>
                      <m:t>=2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</m:t>
                    </m:r>
                    <m:sSubSup>
                      <m:sSubSupPr>
                        <m:ctrlPr>
                          <a:rPr lang="sl-SI" i="1">
                            <a:latin typeface="Cambria Math"/>
                          </a:rPr>
                        </m:ctrlPr>
                      </m:sSubSupPr>
                      <m:e>
                        <m:r>
                          <a:rPr lang="sl-SI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sl-SI" i="1">
                            <a:latin typeface="Cambria Math"/>
                          </a:rPr>
                          <m:t>𝑛</m:t>
                        </m:r>
                      </m:sub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sl-SI" dirty="0" smtClean="0"/>
                  <a:t/>
                </a:r>
                <a:br>
                  <a:rPr lang="sl-SI" dirty="0" smtClean="0"/>
                </a:br>
                <a:endParaRPr lang="sl-SI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556" t="-429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3!</m:t>
                        </m:r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+1−3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=2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2!∙</m:t>
                        </m:r>
                        <m:d>
                          <m:dPr>
                            <m:ctrlPr>
                              <a:rPr lang="sl-SI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sl-SI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l-SI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i="1">
                                <a:latin typeface="Cambria Math"/>
                              </a:rPr>
                              <m:t>𝑛</m:t>
                            </m:r>
                            <m:r>
                              <a:rPr lang="sl-SI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sl-SI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i="1">
                            <a:latin typeface="Cambria Math"/>
                          </a:rPr>
                          <m:t>3!</m:t>
                        </m:r>
                        <m:d>
                          <m:dPr>
                            <m:ctrlPr>
                              <a:rPr lang="sl-SI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i="1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sl-SI" i="1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i="1">
                        <a:latin typeface="Cambria Math"/>
                      </a:rPr>
                      <m:t>=2</m:t>
                    </m:r>
                    <m:r>
                      <a:rPr lang="sl-SI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sl-SI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l-SI" i="1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sl-SI" i="1">
                            <a:latin typeface="Cambria Math"/>
                            <a:ea typeface="Cambria Math"/>
                          </a:rPr>
                          <m:t>2!∙</m:t>
                        </m:r>
                        <m:d>
                          <m:dPr>
                            <m:ctrlPr>
                              <a:rPr lang="sl-SI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sl-SI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sl-SI" i="1"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sl-SI" i="1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sl-SI" b="0" i="1" smtClean="0">
                        <a:latin typeface="Cambria Math"/>
                        <a:ea typeface="Cambria Math"/>
                      </a:rPr>
                      <m:t>           /∙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sl-SI" b="0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sl-SI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l-SI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i="1">
                                <a:latin typeface="Cambria Math"/>
                              </a:rPr>
                              <m:t>𝑛</m:t>
                            </m:r>
                            <m:r>
                              <a:rPr lang="sl-SI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sl-SI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i="1">
                            <a:latin typeface="Cambria Math"/>
                          </a:rPr>
                          <m:t>3!</m:t>
                        </m:r>
                        <m:r>
                          <a:rPr lang="sl-SI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sl-SI" i="1">
                        <a:latin typeface="Cambria Math"/>
                      </a:rPr>
                      <m:t>=2</m:t>
                    </m:r>
                    <m:r>
                      <a:rPr lang="sl-SI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sl-SI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l-SI" i="1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sl-SI" i="1">
                            <a:latin typeface="Cambria Math"/>
                            <a:ea typeface="Cambria Math"/>
                          </a:rPr>
                          <m:t>2!</m:t>
                        </m:r>
                      </m:den>
                    </m:f>
                  </m:oMath>
                </a14:m>
                <a:endParaRPr lang="sl-SI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sl-SI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i="1">
                                <a:latin typeface="Cambria Math"/>
                              </a:rPr>
                              <m:t>𝑛</m:t>
                            </m:r>
                            <m:r>
                              <a:rPr lang="sl-SI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sl-SI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sl-SI" i="1">
                        <a:latin typeface="Cambria Math"/>
                      </a:rPr>
                      <m:t>=2</m:t>
                    </m:r>
                    <m:r>
                      <a:rPr lang="sl-SI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sl-SI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l-SI" i="1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sl-SI" b="0" i="1" smtClean="0">
                        <a:latin typeface="Cambria Math"/>
                        <a:ea typeface="Cambria Math"/>
                      </a:rPr>
                      <m:t>         /: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endParaRPr lang="sl-SI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l-SI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=1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𝑛</m:t>
                    </m:r>
                    <m:r>
                      <a:rPr lang="sl-SI" b="0" i="1" smtClean="0">
                        <a:latin typeface="Cambria Math"/>
                      </a:rPr>
                      <m:t>+1=6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𝑛</m:t>
                    </m:r>
                    <m:r>
                      <a:rPr lang="sl-SI" b="0" i="1" smtClean="0">
                        <a:latin typeface="Cambria Math"/>
                      </a:rPr>
                      <m:t>=5</m:t>
                    </m:r>
                  </m:oMath>
                </a14:m>
                <a:endParaRPr lang="sl-SI" dirty="0"/>
              </a:p>
              <a:p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8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l-SI" dirty="0" smtClean="0"/>
                  <a:t>Izračunaj: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65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9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65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b="-1411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65!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9!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sl-SI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  <a:ea typeface="Cambria Math"/>
                              </a:rPr>
                              <m:t>65−9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65!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10!</m:t>
                        </m:r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65−10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65!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9!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∙56!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65!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10!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∙55!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sz="2400" b="0" i="1" smtClean="0">
                            <a:latin typeface="Cambria Math"/>
                          </a:rPr>
                          <m:t>65</m:t>
                        </m:r>
                        <m:r>
                          <a:rPr lang="sl-SI" sz="2400" b="0" i="1" smtClean="0">
                            <a:latin typeface="Cambria Math"/>
                            <a:ea typeface="Cambria Math"/>
                          </a:rPr>
                          <m:t>∙64∙63∙62∙61∙60∙59∙58∙57∙56!</m:t>
                        </m:r>
                      </m:num>
                      <m:den>
                        <m:r>
                          <a:rPr lang="sl-SI" sz="2400" b="0" i="1" smtClean="0">
                            <a:latin typeface="Cambria Math"/>
                          </a:rPr>
                          <m:t>9!</m:t>
                        </m:r>
                        <m:r>
                          <a:rPr lang="sl-SI" sz="2400" b="0" i="1" smtClean="0">
                            <a:latin typeface="Cambria Math"/>
                            <a:ea typeface="Cambria Math"/>
                          </a:rPr>
                          <m:t>∙56!</m:t>
                        </m:r>
                      </m:den>
                    </m:f>
                    <m:r>
                      <a:rPr lang="sl-SI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400" i="1">
                            <a:latin typeface="Cambria Math"/>
                          </a:rPr>
                          <m:t>65</m:t>
                        </m:r>
                        <m:r>
                          <a:rPr lang="sl-SI" sz="2400" i="1">
                            <a:latin typeface="Cambria Math"/>
                            <a:ea typeface="Cambria Math"/>
                          </a:rPr>
                          <m:t>∙64∙63∙62∙61∙60∙59∙58∙57∙56</m:t>
                        </m:r>
                        <m:r>
                          <a:rPr lang="sl-SI" sz="24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l-SI" sz="2400" b="0" i="1" smtClean="0">
                            <a:latin typeface="Cambria Math"/>
                            <a:ea typeface="Cambria Math"/>
                          </a:rPr>
                          <m:t>55!</m:t>
                        </m:r>
                      </m:num>
                      <m:den>
                        <m:r>
                          <a:rPr lang="sl-SI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sl-SI" sz="2400" i="1">
                            <a:latin typeface="Cambria Math"/>
                          </a:rPr>
                          <m:t>!</m:t>
                        </m:r>
                        <m:r>
                          <a:rPr lang="sl-SI" sz="2400" i="1">
                            <a:latin typeface="Cambria Math"/>
                            <a:ea typeface="Cambria Math"/>
                          </a:rPr>
                          <m:t>∙5</m:t>
                        </m:r>
                        <m:r>
                          <a:rPr lang="sl-SI" sz="24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sl-SI" sz="2400" i="1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sl-SI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sl-SI" sz="2400" dirty="0" smtClean="0"/>
              </a:p>
              <a:p>
                <a14:m>
                  <m:oMath xmlns:m="http://schemas.openxmlformats.org/officeDocument/2006/math">
                    <m:r>
                      <a:rPr lang="sl-SI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400" i="1">
                            <a:latin typeface="Cambria Math"/>
                          </a:rPr>
                          <m:t>65</m:t>
                        </m:r>
                        <m:r>
                          <a:rPr lang="sl-SI" sz="2400" i="1">
                            <a:latin typeface="Cambria Math"/>
                            <a:ea typeface="Cambria Math"/>
                          </a:rPr>
                          <m:t>∙64∙63∙62∙61∙60∙59∙58∙57</m:t>
                        </m:r>
                      </m:num>
                      <m:den>
                        <m:r>
                          <a:rPr lang="sl-SI" sz="2400" i="1">
                            <a:latin typeface="Cambria Math"/>
                          </a:rPr>
                          <m:t>9</m:t>
                        </m:r>
                        <m:r>
                          <a:rPr lang="sl-SI" sz="2400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400" i="1">
                            <a:latin typeface="Cambria Math"/>
                          </a:rPr>
                          <m:t>65</m:t>
                        </m:r>
                        <m:r>
                          <a:rPr lang="sl-SI" sz="2400" i="1">
                            <a:latin typeface="Cambria Math"/>
                            <a:ea typeface="Cambria Math"/>
                          </a:rPr>
                          <m:t>∙64∙63∙62∙61∙60∙59∙58∙57∙56</m:t>
                        </m:r>
                      </m:num>
                      <m:den>
                        <m:r>
                          <a:rPr lang="sl-SI" sz="2400" i="1"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sl-SI" sz="2400" i="1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sz="2400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sl-SI" sz="2400" dirty="0" smtClean="0"/>
              </a:p>
              <a:p>
                <a14:m>
                  <m:oMath xmlns:m="http://schemas.openxmlformats.org/officeDocument/2006/math">
                    <m:r>
                      <a:rPr lang="sl-SI" sz="2400" b="0" i="1" smtClean="0">
                        <a:latin typeface="Cambria Math"/>
                      </a:rPr>
                      <m:t>31966749880+179013799328=210980549208</m:t>
                    </m:r>
                  </m:oMath>
                </a14:m>
                <a:endParaRPr lang="sl-SI" sz="2400" b="0" dirty="0" smtClean="0"/>
              </a:p>
              <a:p>
                <a:endParaRPr lang="sl-SI" sz="2400" dirty="0"/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66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l-SI" dirty="0" smtClean="0"/>
                  <a:t>Izračunaj: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b="-1411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𝑘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𝑘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𝑘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𝑘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d>
                      <m:dPr>
                        <m:ctrlPr>
                          <a:rPr lang="sl-SI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l-SI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ctrlPr>
                                  <a:rPr lang="sl-SI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sl-SI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  <m:r>
                          <a:rPr lang="sl-SI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ctrlPr>
                                  <a:rPr lang="sl-SI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sl-SI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sl-SI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𝑘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ctrlPr>
                                  <a:rPr lang="sl-SI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sl-SI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  <m:r>
                          <a:rPr lang="sl-SI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sl-SI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num>
                          <m:den>
                            <m:d>
                              <m:dPr>
                                <m:ctrlPr>
                                  <a:rPr lang="sl-SI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sl-SI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  <m:r>
                                  <a:rPr lang="sl-SI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sl-SI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sl-SI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sl-SI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𝑘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ctrlPr>
                                  <a:rPr lang="sl-SI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sl-SI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  <m:r>
                          <a:rPr lang="sl-SI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d>
                              <m:dPr>
                                <m:ctrlPr>
                                  <a:rPr lang="sl-SI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sl-SI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sl-SI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sl-SI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sl-SI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𝑛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𝑘</m:t>
                        </m:r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sl-SI" b="0" i="1" smtClean="0">
                            <a:latin typeface="Cambria Math"/>
                          </a:rPr>
                          <m:t>!</m:t>
                        </m:r>
                      </m:den>
                    </m:f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1+</m:t>
                        </m:r>
                        <m:f>
                          <m:f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000" i="1">
                            <a:latin typeface="Cambria Math"/>
                          </a:rPr>
                          <m:t>𝑛</m:t>
                        </m:r>
                        <m:r>
                          <a:rPr lang="sl-SI" sz="2000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sz="2000" i="1">
                            <a:latin typeface="Cambria Math"/>
                          </a:rPr>
                          <m:t>𝑘</m:t>
                        </m:r>
                        <m:r>
                          <a:rPr lang="sl-SI" sz="2000" i="1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sl-SI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sz="2000" i="1">
                                <a:latin typeface="Cambria Math"/>
                              </a:rPr>
                              <m:t>𝑛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sl-SI" sz="2000" i="1">
                            <a:latin typeface="Cambria Math"/>
                          </a:rPr>
                          <m:t>!</m:t>
                        </m:r>
                      </m:den>
                    </m:f>
                    <m:d>
                      <m:dPr>
                        <m:ctrlPr>
                          <a:rPr lang="sl-SI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l-SI" sz="2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sz="20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sl-SI" sz="2000" b="0" i="1" smtClean="0">
                                <a:latin typeface="Cambria Math"/>
                              </a:rPr>
                              <m:t>+1</m:t>
                            </m:r>
                          </m:num>
                          <m:den>
                            <m:r>
                              <a:rPr lang="sl-SI" sz="20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sl-SI" sz="2000" b="0" i="1" smtClean="0">
                                <a:latin typeface="Cambria Math"/>
                              </a:rPr>
                              <m:t>+1</m:t>
                            </m:r>
                          </m:den>
                        </m:f>
                        <m:r>
                          <a:rPr lang="sl-SI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l-SI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sz="2000" i="1">
                                <a:latin typeface="Cambria Math"/>
                              </a:rPr>
                              <m:t>𝑛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sl-SI" sz="2000" i="1">
                                <a:latin typeface="Cambria Math"/>
                              </a:rPr>
                              <m:t>𝑘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  <m:r>
                      <a:rPr lang="sl-SI" sz="2000" i="1">
                        <a:latin typeface="Cambria Math"/>
                      </a:rPr>
                      <m:t>==</m:t>
                    </m:r>
                    <m:f>
                      <m:fPr>
                        <m:ctrlPr>
                          <a:rPr lang="sl-SI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000" i="1">
                            <a:latin typeface="Cambria Math"/>
                          </a:rPr>
                          <m:t>𝑛</m:t>
                        </m:r>
                        <m:r>
                          <a:rPr lang="sl-SI" sz="2000" i="1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sz="2000" i="1">
                            <a:latin typeface="Cambria Math"/>
                          </a:rPr>
                          <m:t>𝑘</m:t>
                        </m:r>
                        <m:r>
                          <a:rPr lang="sl-SI" sz="2000" i="1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sl-SI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sz="2000" i="1">
                                <a:latin typeface="Cambria Math"/>
                              </a:rPr>
                              <m:t>𝑛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sl-SI" sz="2000" i="1">
                            <a:latin typeface="Cambria Math"/>
                          </a:rPr>
                          <m:t>!</m:t>
                        </m:r>
                      </m:den>
                    </m:f>
                    <m:d>
                      <m:dPr>
                        <m:ctrlPr>
                          <a:rPr lang="sl-SI" sz="2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l-SI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sz="20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sl-SI" sz="2000" b="0" i="1" smtClean="0">
                                <a:latin typeface="Cambria Math"/>
                              </a:rPr>
                              <m:t>+1+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𝑛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sl-SI" sz="2000" i="1">
                                <a:latin typeface="Cambria Math"/>
                              </a:rPr>
                              <m:t>𝑘</m:t>
                            </m:r>
                            <m:r>
                              <a:rPr lang="sl-SI" sz="2000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  <m:r>
                      <a:rPr lang="sl-SI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sz="2000" b="0" i="1" smtClean="0">
                            <a:latin typeface="Cambria Math"/>
                          </a:rPr>
                          <m:t>𝑛</m:t>
                        </m:r>
                        <m:r>
                          <a:rPr lang="sl-SI" sz="2000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sl-SI" sz="2000" b="0" i="1" smtClean="0">
                            <a:latin typeface="Cambria Math"/>
                          </a:rPr>
                          <m:t>𝑘</m:t>
                        </m:r>
                        <m:r>
                          <a:rPr lang="sl-SI" sz="2000" b="0" i="1" smtClean="0">
                            <a:latin typeface="Cambria Math"/>
                          </a:rPr>
                          <m:t>!</m:t>
                        </m:r>
                        <m:d>
                          <m:dPr>
                            <m:ctrlPr>
                              <a:rPr lang="sl-SI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sz="2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sl-SI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sz="2000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sl-SI" sz="2000" b="0" i="1" smtClean="0">
                            <a:latin typeface="Cambria Math"/>
                          </a:rPr>
                          <m:t>!</m:t>
                        </m:r>
                      </m:den>
                    </m:f>
                    <m:r>
                      <a:rPr lang="sl-SI" sz="20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sl-SI" sz="2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l-SI" sz="2000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num>
                      <m:den>
                        <m:r>
                          <a:rPr lang="sl-SI" sz="2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sl-SI" sz="2000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sl-SI" sz="2000" dirty="0"/>
              </a:p>
              <a:p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74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Zapiši vse permutacije štirih elementov črk KURA. 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755576" y="1628800"/>
            <a:ext cx="7922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KURA</a:t>
            </a:r>
          </a:p>
          <a:p>
            <a:r>
              <a:rPr lang="sl-SI" dirty="0" smtClean="0"/>
              <a:t>KUAR</a:t>
            </a:r>
          </a:p>
          <a:p>
            <a:r>
              <a:rPr lang="sl-SI" dirty="0" smtClean="0"/>
              <a:t>KRUA</a:t>
            </a:r>
          </a:p>
          <a:p>
            <a:r>
              <a:rPr lang="sl-SI" dirty="0" smtClean="0"/>
              <a:t>KRAU</a:t>
            </a:r>
          </a:p>
          <a:p>
            <a:r>
              <a:rPr lang="sl-SI" dirty="0" smtClean="0"/>
              <a:t>KARU</a:t>
            </a:r>
          </a:p>
          <a:p>
            <a:r>
              <a:rPr lang="sl-SI" dirty="0" smtClean="0"/>
              <a:t>KAUR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1871641" y="1628800"/>
            <a:ext cx="7922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UKRA</a:t>
            </a:r>
          </a:p>
          <a:p>
            <a:r>
              <a:rPr lang="sl-SI" dirty="0" smtClean="0"/>
              <a:t>UKAR</a:t>
            </a:r>
          </a:p>
          <a:p>
            <a:r>
              <a:rPr lang="sl-SI" dirty="0" smtClean="0"/>
              <a:t>UAKR</a:t>
            </a:r>
          </a:p>
          <a:p>
            <a:r>
              <a:rPr lang="sl-SI" dirty="0" smtClean="0"/>
              <a:t>UARK</a:t>
            </a:r>
          </a:p>
          <a:p>
            <a:r>
              <a:rPr lang="sl-SI" dirty="0" smtClean="0"/>
              <a:t>URKA</a:t>
            </a:r>
          </a:p>
          <a:p>
            <a:r>
              <a:rPr lang="sl-SI" dirty="0" smtClean="0"/>
              <a:t>URAK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3059832" y="1628800"/>
            <a:ext cx="7922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RAKU</a:t>
            </a:r>
          </a:p>
          <a:p>
            <a:r>
              <a:rPr lang="sl-SI" dirty="0" smtClean="0"/>
              <a:t>RAUK</a:t>
            </a:r>
          </a:p>
          <a:p>
            <a:r>
              <a:rPr lang="sl-SI" dirty="0" smtClean="0"/>
              <a:t>RKAU</a:t>
            </a:r>
          </a:p>
          <a:p>
            <a:r>
              <a:rPr lang="sl-SI" dirty="0" smtClean="0"/>
              <a:t>RKUA</a:t>
            </a:r>
          </a:p>
          <a:p>
            <a:r>
              <a:rPr lang="sl-SI" dirty="0" smtClean="0"/>
              <a:t>RUKA</a:t>
            </a:r>
          </a:p>
          <a:p>
            <a:r>
              <a:rPr lang="sl-SI" dirty="0" smtClean="0"/>
              <a:t>RUAK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4283968" y="1628800"/>
            <a:ext cx="7922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AKRU</a:t>
            </a:r>
          </a:p>
          <a:p>
            <a:r>
              <a:rPr lang="sl-SI" dirty="0" smtClean="0"/>
              <a:t>AKUR</a:t>
            </a:r>
          </a:p>
          <a:p>
            <a:r>
              <a:rPr lang="sl-SI" dirty="0" smtClean="0"/>
              <a:t>AUKR</a:t>
            </a:r>
          </a:p>
          <a:p>
            <a:r>
              <a:rPr lang="sl-SI" dirty="0" smtClean="0"/>
              <a:t>AURK</a:t>
            </a:r>
          </a:p>
          <a:p>
            <a:r>
              <a:rPr lang="sl-SI" dirty="0" smtClean="0"/>
              <a:t>ARKU</a:t>
            </a:r>
          </a:p>
          <a:p>
            <a:r>
              <a:rPr lang="sl-SI" dirty="0" smtClean="0"/>
              <a:t>ARUK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847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Zapiši vse variacije reda 2 črk besede KOZA s ponavljanjem.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11560" y="1628800"/>
            <a:ext cx="498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KO</a:t>
            </a:r>
          </a:p>
          <a:p>
            <a:r>
              <a:rPr lang="sl-SI" dirty="0" smtClean="0"/>
              <a:t>KZ</a:t>
            </a:r>
          </a:p>
          <a:p>
            <a:r>
              <a:rPr lang="sl-SI" dirty="0" smtClean="0"/>
              <a:t>KA</a:t>
            </a:r>
          </a:p>
          <a:p>
            <a:r>
              <a:rPr lang="sl-SI" dirty="0" smtClean="0"/>
              <a:t>KK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420487" y="1628800"/>
            <a:ext cx="5661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OK</a:t>
            </a:r>
          </a:p>
          <a:p>
            <a:r>
              <a:rPr lang="sl-SI" dirty="0" smtClean="0"/>
              <a:t>OO</a:t>
            </a:r>
          </a:p>
          <a:p>
            <a:r>
              <a:rPr lang="sl-SI" dirty="0" smtClean="0"/>
              <a:t>OZ</a:t>
            </a:r>
          </a:p>
          <a:p>
            <a:r>
              <a:rPr lang="sl-SI" dirty="0" smtClean="0"/>
              <a:t>OA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308920" y="1628799"/>
            <a:ext cx="5245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ZK</a:t>
            </a:r>
          </a:p>
          <a:p>
            <a:r>
              <a:rPr lang="sl-SI" dirty="0" smtClean="0"/>
              <a:t>ZO</a:t>
            </a:r>
          </a:p>
          <a:p>
            <a:r>
              <a:rPr lang="sl-SI" dirty="0" smtClean="0"/>
              <a:t>ZA</a:t>
            </a:r>
          </a:p>
          <a:p>
            <a:r>
              <a:rPr lang="sl-SI" dirty="0" smtClean="0"/>
              <a:t>ZZ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3087824" y="1628798"/>
            <a:ext cx="5200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AA</a:t>
            </a:r>
          </a:p>
          <a:p>
            <a:r>
              <a:rPr lang="sl-SI" dirty="0" smtClean="0"/>
              <a:t>AZ</a:t>
            </a:r>
          </a:p>
          <a:p>
            <a:r>
              <a:rPr lang="sl-SI" dirty="0" smtClean="0"/>
              <a:t>AK</a:t>
            </a:r>
          </a:p>
          <a:p>
            <a:r>
              <a:rPr lang="sl-SI" dirty="0" smtClean="0"/>
              <a:t>AO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099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Zapiši vse variacije reda 2 elementov CVEK brez ponavljanja.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971600" y="1700808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CV</a:t>
            </a:r>
          </a:p>
          <a:p>
            <a:r>
              <a:rPr lang="sl-SI" dirty="0" smtClean="0"/>
              <a:t>VC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905218" y="1700808"/>
            <a:ext cx="463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CE</a:t>
            </a:r>
          </a:p>
          <a:p>
            <a:r>
              <a:rPr lang="sl-SI" dirty="0" smtClean="0"/>
              <a:t>EC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666388" y="1700808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CK</a:t>
            </a:r>
          </a:p>
          <a:p>
            <a:r>
              <a:rPr lang="sl-SI" dirty="0" smtClean="0"/>
              <a:t>KC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995645" y="2825375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VE</a:t>
            </a:r>
          </a:p>
          <a:p>
            <a:r>
              <a:rPr lang="sl-SI" dirty="0" smtClean="0"/>
              <a:t>EV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1921715" y="2825375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VK</a:t>
            </a:r>
          </a:p>
          <a:p>
            <a:r>
              <a:rPr lang="sl-SI" dirty="0" smtClean="0"/>
              <a:t>KV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1008470" y="414908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EK</a:t>
            </a:r>
          </a:p>
          <a:p>
            <a:r>
              <a:rPr lang="sl-SI" dirty="0" smtClean="0"/>
              <a:t>KE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2053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Zapiši vse kombinacije reda dve iz črk besede KUŽA.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755576" y="1556792"/>
            <a:ext cx="498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KU</a:t>
            </a:r>
          </a:p>
          <a:p>
            <a:r>
              <a:rPr lang="sl-SI" dirty="0" smtClean="0"/>
              <a:t>KŽ</a:t>
            </a:r>
          </a:p>
          <a:p>
            <a:r>
              <a:rPr lang="sl-SI" dirty="0" smtClean="0"/>
              <a:t>KA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619672" y="1556792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UŽ</a:t>
            </a:r>
          </a:p>
          <a:p>
            <a:r>
              <a:rPr lang="sl-SI" dirty="0" smtClean="0"/>
              <a:t>UA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383967" y="1556792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ŽA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324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dirty="0"/>
              <a:t>Izračunaj, koliko pravih petmestnih naravnih števil</a:t>
            </a:r>
            <a:r>
              <a:rPr lang="sl-SI" dirty="0" smtClean="0"/>
              <a:t>: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sl-SI" dirty="0" smtClean="0"/>
                  <a:t>ima same sode števke,</a:t>
                </a:r>
              </a:p>
              <a:p>
                <a:pPr marL="0" indent="0">
                  <a:buNone/>
                </a:pPr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4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∙5∙5∙5∙5=2500</m:t>
                    </m:r>
                  </m:oMath>
                </a14:m>
                <a:endParaRPr lang="sl-SI" dirty="0"/>
              </a:p>
              <a:p>
                <a:pPr marL="0" indent="0">
                  <a:buNone/>
                </a:pPr>
                <a:endParaRPr lang="sl-SI" dirty="0"/>
              </a:p>
              <a:p>
                <a:r>
                  <a:rPr lang="sl-SI" dirty="0"/>
                  <a:t>ima vsaj eno sodo števko</a:t>
                </a:r>
                <a:r>
                  <a:rPr lang="sl-SI" dirty="0" smtClean="0"/>
                  <a:t>,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9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∙10∙10∙10∙10−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∙5∙5∙5∙5=8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6875</m:t>
                    </m:r>
                  </m:oMath>
                </a14:m>
                <a:endParaRPr lang="sl-SI" dirty="0" smtClean="0"/>
              </a:p>
              <a:p>
                <a:endParaRPr lang="sl-SI" dirty="0"/>
              </a:p>
              <a:p>
                <a:r>
                  <a:rPr lang="sl-SI" dirty="0"/>
                  <a:t>ima vsaj eno sodo in vsaj eno liho števko.</a:t>
                </a:r>
              </a:p>
              <a:p>
                <a:pPr marL="0" indent="0">
                  <a:buNone/>
                </a:pPr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9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∙10∙10∙10∙10−4∙5∙5∙5∙5−5∙5∙5∙5∙5=84375</m:t>
                    </m:r>
                  </m:oMath>
                </a14:m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4" t="-98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24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or">
  <a:themeElements>
    <a:clrScheme name="Kompozitn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Izvor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zvo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363</TotalTime>
  <Words>1251</Words>
  <Application>Microsoft Office PowerPoint</Application>
  <PresentationFormat>Diaprojekcija na zaslonu (4:3)</PresentationFormat>
  <Paragraphs>165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19" baseType="lpstr">
      <vt:lpstr>Izvor</vt:lpstr>
      <vt:lpstr>KOMBINATORIKA</vt:lpstr>
      <vt:lpstr>Poišči n , da bo veljalo: C_(n+1)^3=2∙C_n^2 </vt:lpstr>
      <vt:lpstr>Izračunaj: (65¦9)+(65¦10)=</vt:lpstr>
      <vt:lpstr>Izračunaj:(n¦k)+(n¦(k+1))=</vt:lpstr>
      <vt:lpstr>Zapiši vse permutacije štirih elementov črk KURA. </vt:lpstr>
      <vt:lpstr>Zapiši vse variacije reda 2 črk besede KOZA s ponavljanjem.</vt:lpstr>
      <vt:lpstr>Zapiši vse variacije reda 2 elementov CVEK brez ponavljanja.</vt:lpstr>
      <vt:lpstr>Zapiši vse kombinacije reda dve iz črk besede KUŽA.</vt:lpstr>
      <vt:lpstr>Izračunaj, koliko pravih petmestnih naravnih števil:</vt:lpstr>
      <vt:lpstr>V uradu dela 7 tehnikov, 5 laborantov in 8 inženirjev. Izračunaj, na koliko načinov lahko izmed sebe izberejo petčlansko komisijo, v kateri bodo zastopane vse tri stroke.</vt:lpstr>
      <vt:lpstr>Jure hodi po travniku, na katerem se pa se 5 konj. V nahrbtniku ima 3 bombone. Na koliko načinov jih lahko razdeli med konje, če:</vt:lpstr>
      <vt:lpstr>Cilka ima 14 različnih knjig: 5 matematičnih, 4 biološke, 2 fizikalni in 3 kemijske. Izračunaj, na koliko načinov jih lahko razporedi na knjižni polici, če želi, da bi knjige iz iste stroke stale skupaj.</vt:lpstr>
      <vt:lpstr>Reši enačbo: (p) V_(n+2)^4=81 </vt:lpstr>
      <vt:lpstr>Na družabni prireditvi se zberejo 3 fiziki, 4 biologi in 5 matematikov. Izračunaj, na koliko načinov se lahko postavijo v vrsto,</vt:lpstr>
      <vt:lpstr>V šopku je 10 tulipanov in 17 narcis. Želimo izbrati par cvetlic, a bo veljalo,</vt:lpstr>
      <vt:lpstr>V razredu je 20 učencev: 10 tekačev, 7 kolesarjev in 3 plavalci. V skupino za štafeto združujemo po tri učence.</vt:lpstr>
      <vt:lpstr>V podjetju je 6 zaposlenih. Medtem, ko morata v pisarni ostati dva zaposlena, gredo lahko 4 na malico.</vt:lpstr>
      <vt:lpstr>Sestavljamo besede dolžine 9. Na razpolago imamo tri črke E, štiri črke D in dve črki 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KOMBINATORIKA</dc:title>
  <dc:creator>Mateja Jakob</dc:creator>
  <cp:lastModifiedBy>Mateja Jakob</cp:lastModifiedBy>
  <cp:revision>19</cp:revision>
  <dcterms:created xsi:type="dcterms:W3CDTF">2020-04-05T20:23:40Z</dcterms:created>
  <dcterms:modified xsi:type="dcterms:W3CDTF">2020-04-06T11:11:11Z</dcterms:modified>
</cp:coreProperties>
</file>