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D40E"/>
    <a:srgbClr val="D34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B40A-6108-4F56-80ED-7A7645D9254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652-FDC0-4996-AB25-65E15ED2EC6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B40A-6108-4F56-80ED-7A7645D9254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652-FDC0-4996-AB25-65E15ED2EC6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B40A-6108-4F56-80ED-7A7645D9254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652-FDC0-4996-AB25-65E15ED2EC69}" type="slidenum">
              <a:rPr lang="sl-SI" smtClean="0"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B40A-6108-4F56-80ED-7A7645D9254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652-FDC0-4996-AB25-65E15ED2EC69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B40A-6108-4F56-80ED-7A7645D9254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652-FDC0-4996-AB25-65E15ED2EC6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B40A-6108-4F56-80ED-7A7645D9254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652-FDC0-4996-AB25-65E15ED2EC69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B40A-6108-4F56-80ED-7A7645D9254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652-FDC0-4996-AB25-65E15ED2EC6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B40A-6108-4F56-80ED-7A7645D9254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652-FDC0-4996-AB25-65E15ED2EC6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B40A-6108-4F56-80ED-7A7645D9254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652-FDC0-4996-AB25-65E15ED2EC6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B40A-6108-4F56-80ED-7A7645D9254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652-FDC0-4996-AB25-65E15ED2EC69}" type="slidenum">
              <a:rPr lang="sl-SI" smtClean="0"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B40A-6108-4F56-80ED-7A7645D9254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652-FDC0-4996-AB25-65E15ED2EC69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07B40A-6108-4F56-80ED-7A7645D9254E}" type="datetimeFigureOut">
              <a:rPr lang="sl-SI" smtClean="0"/>
              <a:t>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6293652-FDC0-4996-AB25-65E15ED2EC69}" type="slidenum">
              <a:rPr lang="sl-SI" smtClean="0"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5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12" Type="http://schemas.openxmlformats.org/officeDocument/2006/relationships/image" Target="../media/image7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77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Relationship Id="rId14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11" Type="http://schemas.openxmlformats.org/officeDocument/2006/relationships/image" Target="../media/image7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4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7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KVADRATNA FUNKCIJA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VAJE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02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Nariši graf kvadratne funkcije: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i="1">
                            <a:latin typeface="Cambria Math"/>
                          </a:rPr>
                        </m:ctrlPr>
                      </m:d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i="1">
                        <a:latin typeface="Cambria Math"/>
                      </a:rPr>
                      <m:t>−2</m:t>
                    </m:r>
                    <m:r>
                      <a:rPr lang="sl-SI" i="1">
                        <a:latin typeface="Cambria Math"/>
                      </a:rPr>
                      <m:t>𝑥</m:t>
                    </m:r>
                    <m:r>
                      <a:rPr lang="sl-SI" i="1">
                        <a:latin typeface="Cambria Math"/>
                      </a:rPr>
                      <m:t>−1</m:t>
                    </m:r>
                  </m:oMath>
                </a14:m>
                <a:endParaRPr lang="sl-SI" dirty="0"/>
              </a:p>
            </p:txBody>
          </p:sp>
        </mc:Choice>
        <mc:Fallback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22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488022" y="194819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Ničle: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488022" y="2317522"/>
                <a:ext cx="1845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−1=0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22" y="2317522"/>
                <a:ext cx="184569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467544" y="2830677"/>
                <a:ext cx="4104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=8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30677"/>
                <a:ext cx="410445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441039" y="3501007"/>
                <a:ext cx="3632148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9" y="3501007"/>
                <a:ext cx="3632148" cy="6750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jeZBesedilom 6"/>
          <p:cNvSpPr txBox="1"/>
          <p:nvPr/>
        </p:nvSpPr>
        <p:spPr>
          <a:xfrm>
            <a:off x="5122037" y="4607350"/>
            <a:ext cx="7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Teme: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5122037" y="4992172"/>
                <a:ext cx="2499852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𝑝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37" y="4992172"/>
                <a:ext cx="2499852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5122646" y="5496907"/>
                <a:ext cx="4114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</m:t>
                      </m:r>
                      <m:r>
                        <a:rPr lang="sl-SI" b="0" i="1" smtClean="0">
                          <a:latin typeface="Cambria Math"/>
                        </a:rPr>
                        <m:t>2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∙1−1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646" y="5496907"/>
                <a:ext cx="411446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5122037" y="5899360"/>
                <a:ext cx="1085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1,−2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37" y="5899360"/>
                <a:ext cx="108504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/>
          <p:cNvSpPr txBox="1"/>
          <p:nvPr/>
        </p:nvSpPr>
        <p:spPr>
          <a:xfrm>
            <a:off x="467544" y="551723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Začetna vrednost: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ljeZBesedilom 11"/>
              <p:cNvSpPr txBox="1"/>
              <p:nvPr/>
            </p:nvSpPr>
            <p:spPr>
              <a:xfrm>
                <a:off x="467544" y="5885867"/>
                <a:ext cx="2923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∙0−1=−1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85867"/>
                <a:ext cx="292368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/>
              <p:cNvSpPr txBox="1"/>
              <p:nvPr/>
            </p:nvSpPr>
            <p:spPr>
              <a:xfrm>
                <a:off x="467544" y="4263408"/>
                <a:ext cx="3204595" cy="673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63408"/>
                <a:ext cx="3204595" cy="67326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PoljeZBesedilom 13"/>
              <p:cNvSpPr txBox="1"/>
              <p:nvPr/>
            </p:nvSpPr>
            <p:spPr>
              <a:xfrm>
                <a:off x="489002" y="5089486"/>
                <a:ext cx="2878224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=1+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2, </m:t>
                          </m:r>
                        </m:e>
                      </m:rad>
                      <m:r>
                        <a:rPr lang="sl-SI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=1−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2" y="5089486"/>
                <a:ext cx="2878224" cy="4277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70677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70677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70677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7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Nariši graf kvadratne funkcije: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i="1">
                            <a:latin typeface="Cambria Math"/>
                          </a:rPr>
                        </m:ctrlPr>
                      </m:d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sl-SI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sl-SI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sl-SI" b="0" i="1" smtClean="0">
                            <a:latin typeface="Cambria Math"/>
                          </a:rPr>
                          <m:t>−2</m:t>
                        </m:r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  <m:r>
                          <a:rPr lang="sl-SI" b="0" i="1" smtClean="0">
                            <a:latin typeface="Cambria Math"/>
                          </a:rPr>
                          <m:t>+3</m:t>
                        </m:r>
                      </m:e>
                    </m:d>
                  </m:oMath>
                </a14:m>
                <a:endParaRPr lang="sl-SI" dirty="0"/>
              </a:p>
            </p:txBody>
          </p:sp>
        </mc:Choice>
        <mc:Fallback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22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474010" y="1660158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Najprej narišemo brez absolutne vrednosti.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67544" y="202949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Ničle: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467544" y="2317522"/>
                <a:ext cx="2018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+3=0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17522"/>
                <a:ext cx="201882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467642" y="2924944"/>
                <a:ext cx="22890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2" y="2924944"/>
                <a:ext cx="228902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449430" y="3294276"/>
                <a:ext cx="22281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=−3,  </m:t>
                      </m:r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30" y="3294276"/>
                <a:ext cx="222817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/>
          <p:cNvSpPr txBox="1"/>
          <p:nvPr/>
        </p:nvSpPr>
        <p:spPr>
          <a:xfrm>
            <a:off x="467544" y="3605311"/>
            <a:ext cx="7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Teme: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467544" y="3963757"/>
                <a:ext cx="300364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𝑝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−3+1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63757"/>
                <a:ext cx="3003643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467544" y="4585579"/>
                <a:ext cx="5017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+3</m:t>
                      </m:r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sl-SI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85579"/>
                <a:ext cx="501701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/>
              <p:cNvSpPr txBox="1"/>
              <p:nvPr/>
            </p:nvSpPr>
            <p:spPr>
              <a:xfrm>
                <a:off x="467544" y="4976682"/>
                <a:ext cx="1046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−1,4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76682"/>
                <a:ext cx="104656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jeZBesedilom 11"/>
          <p:cNvSpPr txBox="1"/>
          <p:nvPr/>
        </p:nvSpPr>
        <p:spPr>
          <a:xfrm>
            <a:off x="467544" y="551723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Začetna vrednost: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/>
              <p:cNvSpPr txBox="1"/>
              <p:nvPr/>
            </p:nvSpPr>
            <p:spPr>
              <a:xfrm>
                <a:off x="450049" y="5886564"/>
                <a:ext cx="2923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−0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∙0+3=3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49" y="5886564"/>
                <a:ext cx="292368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PoljeZBesedilom 13"/>
              <p:cNvSpPr txBox="1"/>
              <p:nvPr/>
            </p:nvSpPr>
            <p:spPr>
              <a:xfrm>
                <a:off x="467642" y="2580677"/>
                <a:ext cx="2210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b="0" i="1" smtClean="0">
                              <a:latin typeface="Cambria Math"/>
                            </a:rPr>
                            <m:t>+2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2" y="2580677"/>
                <a:ext cx="221041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5469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14" y="205469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68" y="205469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oljeZBesedilom 14"/>
          <p:cNvSpPr txBox="1"/>
          <p:nvPr/>
        </p:nvSpPr>
        <p:spPr>
          <a:xfrm>
            <a:off x="4524546" y="5274018"/>
            <a:ext cx="3873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Kar leži pod abscisno osjo prezrcalimo</a:t>
            </a:r>
          </a:p>
          <a:p>
            <a:r>
              <a:rPr lang="sl-SI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čez to os.</a:t>
            </a:r>
            <a:endParaRPr lang="sl-SI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14" y="2034276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4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 smtClean="0"/>
              <a:t>Dan je graf kvadratne funkcije f. Določi ji zalogo vrednosti, ničli, teme, začetno vrednost in območje, na katerem je pozitivna:</a:t>
            </a:r>
            <a:endParaRPr lang="sl-SI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0" r="34998"/>
          <a:stretch/>
        </p:blipFill>
        <p:spPr bwMode="auto">
          <a:xfrm>
            <a:off x="5078423" y="1774688"/>
            <a:ext cx="3499183" cy="508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/>
              <p:cNvSpPr txBox="1"/>
              <p:nvPr/>
            </p:nvSpPr>
            <p:spPr>
              <a:xfrm>
                <a:off x="251520" y="2060848"/>
                <a:ext cx="1661480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−16, </m:t>
                          </m:r>
                          <m:d>
                            <m:dPr>
                              <m:begChr m:val="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0848"/>
                <a:ext cx="1661480" cy="391582"/>
              </a:xfrm>
              <a:prstGeom prst="rect">
                <a:avLst/>
              </a:prstGeom>
              <a:blipFill rotWithShape="1">
                <a:blip r:embed="rId3"/>
                <a:stretch>
                  <a:fillRect t="-118750" r="-30037" b="-17656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251520" y="2452430"/>
                <a:ext cx="2279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=−2,  </m:t>
                      </m:r>
                      <m:sSub>
                        <m:sSub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52430"/>
                <a:ext cx="227947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251520" y="2951476"/>
                <a:ext cx="1213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2,−16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51476"/>
                <a:ext cx="121328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251520" y="3325032"/>
                <a:ext cx="14185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=−12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5032"/>
                <a:ext cx="141853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243284" y="4207633"/>
                <a:ext cx="2044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∞,−2</m:t>
                          </m:r>
                        </m:e>
                      </m:d>
                      <m:r>
                        <a:rPr lang="sl-SI" i="1" smtClean="0"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ctrlPr>
                            <a:rPr lang="sl-SI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6,∞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4" y="4207633"/>
                <a:ext cx="204421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/>
          <p:cNvSpPr txBox="1"/>
          <p:nvPr/>
        </p:nvSpPr>
        <p:spPr>
          <a:xfrm>
            <a:off x="243284" y="3748390"/>
            <a:ext cx="2962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funkcija je pozitivna na intervalu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55699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200" dirty="0"/>
              <a:t>Dan je graf kvadratne funkcije f. Določi ji zalogo vrednosti, ničli, teme, začetno vrednost in območje, na katerem je pozitivna:</a:t>
            </a:r>
            <a:endParaRPr lang="sl-S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578359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251520" y="2060848"/>
                <a:ext cx="1699568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∞,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0848"/>
                <a:ext cx="1699568" cy="391582"/>
              </a:xfrm>
              <a:prstGeom prst="rect">
                <a:avLst/>
              </a:prstGeom>
              <a:blipFill rotWithShape="1">
                <a:blip r:embed="rId3"/>
                <a:stretch>
                  <a:fillRect t="-118750" r="-25448" b="-17656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ljeZBesedilom 4"/>
          <p:cNvSpPr txBox="1"/>
          <p:nvPr/>
        </p:nvSpPr>
        <p:spPr>
          <a:xfrm>
            <a:off x="251520" y="245243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ničel nima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251520" y="2951476"/>
                <a:ext cx="1258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−1,−3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51476"/>
                <a:ext cx="125816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251520" y="3325032"/>
                <a:ext cx="1290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5032"/>
                <a:ext cx="129029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jeZBesedilom 8"/>
          <p:cNvSpPr txBox="1"/>
          <p:nvPr/>
        </p:nvSpPr>
        <p:spPr>
          <a:xfrm>
            <a:off x="243284" y="3748390"/>
            <a:ext cx="2425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funkcija ni nikjer pozitivna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2099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Določi najmanjšo vrednost funkcije: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b="0" i="1" smtClean="0">
                        <a:latin typeface="Cambria Math"/>
                      </a:rPr>
                      <m:t>−3</m:t>
                    </m:r>
                    <m:r>
                      <a:rPr lang="sl-SI" b="0" i="1" smtClean="0">
                        <a:latin typeface="Cambria Math"/>
                      </a:rPr>
                      <m:t>𝑥</m:t>
                    </m:r>
                    <m:r>
                      <a:rPr lang="sl-SI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lang="sl-SI" dirty="0" smtClean="0"/>
                  <a:t>.</a:t>
                </a:r>
                <a:endParaRPr lang="sl-SI" dirty="0"/>
              </a:p>
            </p:txBody>
          </p:sp>
        </mc:Choice>
        <mc:Fallback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220" r="-1259" b="-2390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/>
              <p:cNvSpPr txBox="1"/>
              <p:nvPr/>
            </p:nvSpPr>
            <p:spPr>
              <a:xfrm>
                <a:off x="755576" y="2420888"/>
                <a:ext cx="64940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kvadratna funkcija ima največjo oz. najmanjšo vrednost v temenu</a:t>
                </a:r>
              </a:p>
              <a:p>
                <a:endParaRPr lang="sl-SI" dirty="0"/>
              </a:p>
              <a:p>
                <a:r>
                  <a:rPr lang="sl-SI" dirty="0" smtClean="0"/>
                  <a:t>vrednost funkcije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sl-SI" dirty="0" smtClean="0"/>
                  <a:t>   …   torej … v temenu q</a:t>
                </a:r>
                <a:endParaRPr lang="sl-SI" dirty="0"/>
              </a:p>
            </p:txBody>
          </p:sp>
        </mc:Choice>
        <mc:Fallback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20888"/>
                <a:ext cx="6494085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845" t="-3289" r="-94" b="-92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755576" y="3789040"/>
                <a:ext cx="1141466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89040"/>
                <a:ext cx="1141466" cy="6108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3851920" y="3909810"/>
                <a:ext cx="4073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∙2∙2=−7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909810"/>
                <a:ext cx="407316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789314" y="4552313"/>
                <a:ext cx="1725729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−7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∙2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14" y="4552313"/>
                <a:ext cx="1725729" cy="6108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789314" y="5589240"/>
                <a:ext cx="4540025" cy="48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/>
                  <a:t>K</a:t>
                </a:r>
                <a:r>
                  <a:rPr lang="sl-SI" dirty="0" smtClean="0"/>
                  <a:t>vadratna funkcija ima najmanjšo vrednost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sl-SI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sl-SI" dirty="0" smtClean="0"/>
                  <a:t>.</a:t>
                </a:r>
                <a:endParaRPr lang="sl-SI" dirty="0"/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14" y="5589240"/>
                <a:ext cx="4540025" cy="482440"/>
              </a:xfrm>
              <a:prstGeom prst="rect">
                <a:avLst/>
              </a:prstGeom>
              <a:blipFill rotWithShape="1">
                <a:blip r:embed="rId7"/>
                <a:stretch>
                  <a:fillRect l="-1074" r="-805" b="-886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9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Določi največjo vrednost funkcije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sl-SI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l-SI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sl-SI" b="0" i="1" smtClean="0">
                                <a:latin typeface="Cambria Math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dirty="0" smtClean="0"/>
                  <a:t>.</a:t>
                </a:r>
                <a:endParaRPr lang="sl-SI" dirty="0"/>
              </a:p>
            </p:txBody>
          </p:sp>
        </mc:Choice>
        <mc:Fallback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1463" b="-2341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/>
              <p:cNvSpPr txBox="1"/>
              <p:nvPr/>
            </p:nvSpPr>
            <p:spPr>
              <a:xfrm>
                <a:off x="755576" y="2420888"/>
                <a:ext cx="649408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kvadratna funkcija ima največjo oz. najmanjšo vrednost v temenu</a:t>
                </a:r>
              </a:p>
              <a:p>
                <a:endParaRPr lang="sl-SI" dirty="0"/>
              </a:p>
              <a:p>
                <a:r>
                  <a:rPr lang="sl-SI" dirty="0" smtClean="0"/>
                  <a:t>vrednost funkcije je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sl-SI" dirty="0" smtClean="0"/>
                  <a:t>   …   torej … v temenu q</a:t>
                </a:r>
                <a:endParaRPr lang="sl-SI" dirty="0"/>
              </a:p>
            </p:txBody>
          </p:sp>
        </mc:Choice>
        <mc:Fallback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20888"/>
                <a:ext cx="6494085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845" t="-3289" r="-94" b="-92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798779" y="4797152"/>
                <a:ext cx="7959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79" y="4797152"/>
                <a:ext cx="79598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jeZBesedilom 6"/>
          <p:cNvSpPr txBox="1"/>
          <p:nvPr/>
        </p:nvSpPr>
        <p:spPr>
          <a:xfrm>
            <a:off x="789314" y="5589240"/>
            <a:ext cx="44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K</a:t>
            </a:r>
            <a:r>
              <a:rPr lang="sl-SI" dirty="0" smtClean="0"/>
              <a:t>vadratna funkcija ima največjo vrednost 0.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98779" y="3645024"/>
            <a:ext cx="768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Ker je kvadratna funkcija zapisana v temenski obliki, lahko q samo preberemo.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798779" y="4202496"/>
                <a:ext cx="2368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79" y="4202496"/>
                <a:ext cx="236885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2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Zapiši kvadratno funkcijo, ki ima ničli -1 in 3, njen graf pa poteka skozi točko B(-2,-5).</a:t>
            </a:r>
            <a:endParaRPr lang="sl-SI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/>
              <p:cNvSpPr txBox="1"/>
              <p:nvPr/>
            </p:nvSpPr>
            <p:spPr>
              <a:xfrm>
                <a:off x="338787" y="2348880"/>
                <a:ext cx="22281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−1</m:t>
                      </m:r>
                      <m:r>
                        <a:rPr lang="sl-SI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7" y="2348880"/>
                <a:ext cx="222817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338787" y="2787134"/>
                <a:ext cx="1273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,</m:t>
                          </m:r>
                          <m:r>
                            <a:rPr lang="sl-SI" b="0" i="1" smtClean="0">
                              <a:solidFill>
                                <a:srgbClr val="50D40E"/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7" y="2787134"/>
                <a:ext cx="127374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ljeZBesedilom 4"/>
          <p:cNvSpPr txBox="1"/>
          <p:nvPr/>
        </p:nvSpPr>
        <p:spPr>
          <a:xfrm>
            <a:off x="299795" y="3206968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Zapišemo ničelno obliko kvadratne funkcije.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4572879" y="4597819"/>
                <a:ext cx="2616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879" y="4597819"/>
                <a:ext cx="261616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314873" y="4149080"/>
                <a:ext cx="2764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rgbClr val="50D40E"/>
                          </a:solidFill>
                          <a:latin typeface="Cambria Math"/>
                        </a:rPr>
                        <m:t>−5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sl-SI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3" y="4149080"/>
                <a:ext cx="276479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314873" y="4581128"/>
                <a:ext cx="1956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−5=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3" y="4581128"/>
                <a:ext cx="195688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338787" y="4953725"/>
                <a:ext cx="1099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−5=5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7" y="4953725"/>
                <a:ext cx="109921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314873" y="5316184"/>
                <a:ext cx="970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3" y="5316184"/>
                <a:ext cx="97097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/>
          <p:cNvSpPr txBox="1"/>
          <p:nvPr/>
        </p:nvSpPr>
        <p:spPr>
          <a:xfrm>
            <a:off x="4572000" y="4149080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Z</a:t>
            </a:r>
            <a:r>
              <a:rPr lang="sl-SI" dirty="0" smtClean="0"/>
              <a:t>apišemo kvadratno funkcijo.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ljeZBesedilom 11"/>
              <p:cNvSpPr txBox="1"/>
              <p:nvPr/>
            </p:nvSpPr>
            <p:spPr>
              <a:xfrm>
                <a:off x="307500" y="3773962"/>
                <a:ext cx="2772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0" y="3773962"/>
                <a:ext cx="2772169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88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Zapiši kvadratno funkcijo, katere graf je na sliki.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r="30617"/>
          <a:stretch/>
        </p:blipFill>
        <p:spPr bwMode="auto">
          <a:xfrm>
            <a:off x="6015926" y="2305989"/>
            <a:ext cx="297220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467544" y="2132856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Izpišemo teme, ničli in začetno vrednost: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497699" y="2602468"/>
                <a:ext cx="1047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𝑇</m:t>
                      </m:r>
                      <m:r>
                        <a:rPr lang="sl-SI" b="0" i="1" smtClean="0">
                          <a:latin typeface="Cambria Math"/>
                        </a:rPr>
                        <m:t>(−2,9</m:t>
                      </m:r>
                      <m:r>
                        <a:rPr lang="sl-SI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9" y="2602468"/>
                <a:ext cx="104733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497699" y="3068960"/>
                <a:ext cx="22281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sl-SI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9" y="3068960"/>
                <a:ext cx="222817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497699" y="3613801"/>
                <a:ext cx="1117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99" y="3613801"/>
                <a:ext cx="111716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jeZBesedilom 6"/>
          <p:cNvSpPr txBox="1"/>
          <p:nvPr/>
        </p:nvSpPr>
        <p:spPr>
          <a:xfrm>
            <a:off x="518861" y="4034992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Ker imam podane in ničle in teme, </a:t>
            </a:r>
          </a:p>
          <a:p>
            <a:r>
              <a:rPr lang="sl-SI" dirty="0" smtClean="0"/>
              <a:t>se lahko odločim za ničelno ali temensko obliko.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518861" y="4681323"/>
                <a:ext cx="2772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1" y="4681323"/>
                <a:ext cx="277216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518861" y="5050655"/>
                <a:ext cx="2576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1" y="5050655"/>
                <a:ext cx="257692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oljeZBesedilom 9"/>
          <p:cNvSpPr txBox="1"/>
          <p:nvPr/>
        </p:nvSpPr>
        <p:spPr>
          <a:xfrm>
            <a:off x="3095785" y="5075437"/>
            <a:ext cx="2920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Vstavimo še koordinate ene </a:t>
            </a:r>
          </a:p>
          <a:p>
            <a:r>
              <a:rPr lang="sl-SI" dirty="0" smtClean="0"/>
              <a:t>od točk. Npr. temena.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/>
              <p:cNvSpPr txBox="1"/>
              <p:nvPr/>
            </p:nvSpPr>
            <p:spPr>
              <a:xfrm>
                <a:off x="518861" y="5424856"/>
                <a:ext cx="2591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solidFill>
                            <a:srgbClr val="D34DC9"/>
                          </a:solidFill>
                          <a:latin typeface="Cambria Math"/>
                        </a:rPr>
                        <m:t>9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r>
                            <a:rPr lang="sl-SI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1" y="5424856"/>
                <a:ext cx="259167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ljeZBesedilom 11"/>
              <p:cNvSpPr txBox="1"/>
              <p:nvPr/>
            </p:nvSpPr>
            <p:spPr>
              <a:xfrm>
                <a:off x="518861" y="5767498"/>
                <a:ext cx="1610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9=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1" y="5767498"/>
                <a:ext cx="161063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/>
              <p:cNvSpPr txBox="1"/>
              <p:nvPr/>
            </p:nvSpPr>
            <p:spPr>
              <a:xfrm>
                <a:off x="518861" y="6021288"/>
                <a:ext cx="1099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9=−9</m:t>
                      </m:r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1" y="6021288"/>
                <a:ext cx="109921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PoljeZBesedilom 13"/>
              <p:cNvSpPr txBox="1"/>
              <p:nvPr/>
            </p:nvSpPr>
            <p:spPr>
              <a:xfrm>
                <a:off x="535882" y="6349195"/>
                <a:ext cx="970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𝑎</m:t>
                      </m:r>
                      <m:r>
                        <a:rPr lang="sl-SI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82" y="6349195"/>
                <a:ext cx="97097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PoljeZBesedilom 14"/>
              <p:cNvSpPr txBox="1"/>
              <p:nvPr/>
            </p:nvSpPr>
            <p:spPr>
              <a:xfrm>
                <a:off x="5157437" y="6136830"/>
                <a:ext cx="2616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sl-SI" b="1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sl-SI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+</m:t>
                          </m:r>
                          <m:r>
                            <a:rPr lang="sl-SI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sl-SI" b="1" dirty="0"/>
              </a:p>
            </p:txBody>
          </p:sp>
        </mc:Choice>
        <mc:Fallback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437" y="6136830"/>
                <a:ext cx="2616165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jeZBesedilom 15"/>
          <p:cNvSpPr txBox="1"/>
          <p:nvPr/>
        </p:nvSpPr>
        <p:spPr>
          <a:xfrm>
            <a:off x="4932040" y="5770486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kvadratna funkcija v ničelni obliki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909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Nariši graf kvadratne funkcije: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b="0" i="1" smtClean="0">
                        <a:latin typeface="Cambria Math"/>
                      </a:rPr>
                      <m:t>−2</m:t>
                    </m:r>
                    <m:r>
                      <a:rPr lang="sl-SI" b="0" i="1" smtClean="0">
                        <a:latin typeface="Cambria Math"/>
                      </a:rPr>
                      <m:t>𝑥</m:t>
                    </m:r>
                    <m:r>
                      <a:rPr lang="sl-SI" b="0" i="1" smtClean="0">
                        <a:latin typeface="Cambria Math"/>
                      </a:rPr>
                      <m:t>−8</m:t>
                    </m:r>
                  </m:oMath>
                </a14:m>
                <a:endParaRPr lang="sl-SI" dirty="0"/>
              </a:p>
            </p:txBody>
          </p:sp>
        </mc:Choice>
        <mc:Fallback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22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467544" y="213285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Ničle: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467544" y="2502188"/>
                <a:ext cx="1845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−8=0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02188"/>
                <a:ext cx="184569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467544" y="2830677"/>
                <a:ext cx="2115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30677"/>
                <a:ext cx="21159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467544" y="3200009"/>
                <a:ext cx="22281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4</m:t>
                      </m:r>
                      <m:r>
                        <a:rPr lang="sl-SI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00009"/>
                <a:ext cx="222817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jeZBesedilom 6"/>
          <p:cNvSpPr txBox="1"/>
          <p:nvPr/>
        </p:nvSpPr>
        <p:spPr>
          <a:xfrm>
            <a:off x="467544" y="3605311"/>
            <a:ext cx="7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Teme: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467544" y="3963757"/>
                <a:ext cx="265739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𝑝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sl-SI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solidFill>
                            <a:srgbClr val="D34DC9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63757"/>
                <a:ext cx="2657394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467544" y="4585579"/>
                <a:ext cx="4114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rgbClr val="D34DC9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solidFill>
                                <a:srgbClr val="D34DC9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l-SI" b="0" i="1" smtClean="0">
                          <a:solidFill>
                            <a:srgbClr val="D34DC9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−8=</m:t>
                      </m:r>
                      <m:r>
                        <a:rPr lang="sl-SI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−9</m:t>
                      </m:r>
                    </m:oMath>
                  </m:oMathPara>
                </a14:m>
                <a:endParaRPr lang="sl-SI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85579"/>
                <a:ext cx="411446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467544" y="4976682"/>
                <a:ext cx="1085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rgbClr val="D34DC9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,</m:t>
                          </m:r>
                          <m:r>
                            <a:rPr lang="sl-SI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−9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76682"/>
                <a:ext cx="108504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/>
          <p:cNvSpPr txBox="1"/>
          <p:nvPr/>
        </p:nvSpPr>
        <p:spPr>
          <a:xfrm>
            <a:off x="467544" y="551723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Začetna vrednost: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ljeZBesedilom 11"/>
              <p:cNvSpPr txBox="1"/>
              <p:nvPr/>
            </p:nvSpPr>
            <p:spPr>
              <a:xfrm>
                <a:off x="450049" y="5886564"/>
                <a:ext cx="2923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∙0−8=</m:t>
                      </m:r>
                      <m:r>
                        <a:rPr lang="sl-SI" b="0" i="1" smtClean="0">
                          <a:solidFill>
                            <a:srgbClr val="50D40E"/>
                          </a:solidFill>
                          <a:latin typeface="Cambria Math"/>
                          <a:ea typeface="Cambria Math"/>
                        </a:rPr>
                        <m:t>−8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49" y="5886564"/>
                <a:ext cx="292368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47" y="1575343"/>
            <a:ext cx="514096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83" y="1575343"/>
            <a:ext cx="514096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82" y="1575343"/>
            <a:ext cx="514096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3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Nariši graf kvadratne funkcije: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i="1">
                            <a:latin typeface="Cambria Math"/>
                          </a:rPr>
                        </m:ctrlPr>
                      </m:d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/>
                      </a:rPr>
                      <m:t>=</m:t>
                    </m:r>
                    <m:r>
                      <a:rPr lang="sl-SI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l-SI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sl-SI" b="0" i="1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b="0" i="1" smtClean="0">
                        <a:latin typeface="Cambria Math"/>
                      </a:rPr>
                      <m:t>−3</m:t>
                    </m:r>
                  </m:oMath>
                </a14:m>
                <a:endParaRPr lang="sl-SI" dirty="0"/>
              </a:p>
            </p:txBody>
          </p:sp>
        </mc:Choice>
        <mc:Fallback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22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jeZBesedilom 2"/>
              <p:cNvSpPr txBox="1"/>
              <p:nvPr/>
            </p:nvSpPr>
            <p:spPr>
              <a:xfrm>
                <a:off x="328248" y="2348880"/>
                <a:ext cx="1258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𝑇</m:t>
                      </m:r>
                      <m:r>
                        <a:rPr lang="sl-SI" b="0" i="1" smtClean="0">
                          <a:latin typeface="Cambria Math"/>
                        </a:rPr>
                        <m:t>(−2,−3)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3" name="PoljeZBesedilom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8" y="2348880"/>
                <a:ext cx="125893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jeZBesedilom 3"/>
          <p:cNvSpPr txBox="1"/>
          <p:nvPr/>
        </p:nvSpPr>
        <p:spPr>
          <a:xfrm>
            <a:off x="328248" y="1979548"/>
            <a:ext cx="7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Teme: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318118" y="2718212"/>
                <a:ext cx="25408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Ker je oblika temenska, </a:t>
                </a:r>
              </a:p>
              <a:p>
                <a:r>
                  <a:rPr lang="sl-SI" dirty="0" smtClean="0"/>
                  <a:t>naredimo tabelo za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l-SI" dirty="0" smtClean="0"/>
                  <a:t>.</a:t>
                </a:r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18" y="2718212"/>
                <a:ext cx="254082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918" t="-4717" r="-1199" b="-1415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e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7682677"/>
                  </p:ext>
                </p:extLst>
              </p:nvPr>
            </p:nvGraphicFramePr>
            <p:xfrm>
              <a:off x="395536" y="3382257"/>
              <a:ext cx="1728000" cy="222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00"/>
                    <a:gridCol w="864000"/>
                  </a:tblGrid>
                  <a:tr h="140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/>
                            <a:t>x</a:t>
                          </a:r>
                          <a:endParaRPr lang="sl-SI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b="1" i="1" smtClean="0">
                                    <a:latin typeface="Cambria Math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sl-SI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sl-SI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sl-SI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l-SI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-2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8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-1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8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e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7682677"/>
                  </p:ext>
                </p:extLst>
              </p:nvPr>
            </p:nvGraphicFramePr>
            <p:xfrm>
              <a:off x="395536" y="3382257"/>
              <a:ext cx="1728000" cy="222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00"/>
                    <a:gridCol w="864000"/>
                  </a:tblGrid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/>
                            <a:t>x</a:t>
                          </a:r>
                          <a:endParaRPr lang="sl-SI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1418" t="-8197" r="-709" b="-5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-2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8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-1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2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>
                              <a:solidFill>
                                <a:schemeClr val="tx2"/>
                              </a:solidFill>
                            </a:rPr>
                            <a:t>8</a:t>
                          </a:r>
                          <a:endParaRPr lang="sl-SI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PoljeZBesedilom 6"/>
          <p:cNvSpPr txBox="1"/>
          <p:nvPr/>
        </p:nvSpPr>
        <p:spPr>
          <a:xfrm>
            <a:off x="318118" y="5702478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Narišemo točke in parabolo.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28248" y="6071810"/>
            <a:ext cx="853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Vsako točko narisanega grafa prestavimo 2 levo in tri dol ter narišemo pravo parabolo.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514096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348880"/>
            <a:ext cx="514096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0" y="2348880"/>
            <a:ext cx="514096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16" y="2348880"/>
            <a:ext cx="514096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15" y="2348880"/>
            <a:ext cx="514096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1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Nariši graf kvadratne funkcije: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i="1">
                            <a:latin typeface="Cambria Math"/>
                          </a:rPr>
                        </m:ctrlPr>
                      </m:d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/>
                      </a:rPr>
                      <m:t>=</m:t>
                    </m:r>
                    <m:r>
                      <a:rPr lang="sl-SI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  <m:r>
                          <a:rPr lang="sl-SI" b="0" i="1" smtClean="0">
                            <a:latin typeface="Cambria Math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  <m:r>
                          <a:rPr lang="sl-SI" b="0" i="1" smtClean="0">
                            <a:latin typeface="Cambria Math"/>
                          </a:rPr>
                          <m:t>+3</m:t>
                        </m:r>
                      </m:e>
                    </m:d>
                  </m:oMath>
                </a14:m>
                <a:endParaRPr lang="sl-SI" dirty="0"/>
              </a:p>
            </p:txBody>
          </p:sp>
        </mc:Choice>
        <mc:Fallback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22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323528" y="227687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Ničle: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323528" y="2646204"/>
                <a:ext cx="22281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=2,  </m:t>
                      </m:r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46204"/>
                <a:ext cx="222817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ljeZBesedilom 4"/>
          <p:cNvSpPr txBox="1"/>
          <p:nvPr/>
        </p:nvSpPr>
        <p:spPr>
          <a:xfrm>
            <a:off x="323528" y="3140968"/>
            <a:ext cx="7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Teme: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323528" y="3499414"/>
                <a:ext cx="2952347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𝑝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2−3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99414"/>
                <a:ext cx="2952347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PoljeZBesedilom 6"/>
              <p:cNvSpPr txBox="1"/>
              <p:nvPr/>
            </p:nvSpPr>
            <p:spPr>
              <a:xfrm>
                <a:off x="323528" y="4121236"/>
                <a:ext cx="544995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/>
                            </a:rPr>
                            <m:t>+3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=6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sl-SI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PoljeZBesedilom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121236"/>
                <a:ext cx="5449953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323527" y="4881671"/>
                <a:ext cx="161351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/>
                            </a:rPr>
                            <m:t>,−6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4881671"/>
                <a:ext cx="1613519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jeZBesedilom 8"/>
          <p:cNvSpPr txBox="1"/>
          <p:nvPr/>
        </p:nvSpPr>
        <p:spPr>
          <a:xfrm>
            <a:off x="323527" y="5689187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Začetna vrednost: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323527" y="6042809"/>
                <a:ext cx="3039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0−2</m:t>
                          </m:r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0+3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6042809"/>
                <a:ext cx="303923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70870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54" y="1570870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54" y="156815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0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Nariši graf kvadratne funkcije: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i="1">
                            <a:latin typeface="Cambria Math"/>
                          </a:rPr>
                        </m:ctrlPr>
                      </m:d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i="1">
                        <a:latin typeface="Cambria Math"/>
                      </a:rPr>
                      <m:t>−</m:t>
                    </m:r>
                    <m:r>
                      <a:rPr lang="sl-SI" b="0" i="1" smtClean="0">
                        <a:latin typeface="Cambria Math"/>
                      </a:rPr>
                      <m:t>6</m:t>
                    </m:r>
                    <m:r>
                      <a:rPr lang="sl-SI" i="1">
                        <a:latin typeface="Cambria Math"/>
                      </a:rPr>
                      <m:t>𝑥</m:t>
                    </m:r>
                    <m:r>
                      <a:rPr lang="sl-SI" b="0" i="1" smtClean="0">
                        <a:latin typeface="Cambria Math"/>
                      </a:rPr>
                      <m:t>+9</m:t>
                    </m:r>
                  </m:oMath>
                </a14:m>
                <a:endParaRPr lang="sl-SI" dirty="0"/>
              </a:p>
            </p:txBody>
          </p:sp>
        </mc:Choice>
        <mc:Fallback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22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jeZBesedilom 13"/>
          <p:cNvSpPr txBox="1"/>
          <p:nvPr/>
        </p:nvSpPr>
        <p:spPr>
          <a:xfrm>
            <a:off x="467544" y="213285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Ničle: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PoljeZBesedilom 14"/>
              <p:cNvSpPr txBox="1"/>
              <p:nvPr/>
            </p:nvSpPr>
            <p:spPr>
              <a:xfrm>
                <a:off x="467544" y="2502188"/>
                <a:ext cx="1845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−6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+9=0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5" name="PoljeZBesedilom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02188"/>
                <a:ext cx="184569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PoljeZBesedilom 15"/>
              <p:cNvSpPr txBox="1"/>
              <p:nvPr/>
            </p:nvSpPr>
            <p:spPr>
              <a:xfrm>
                <a:off x="467544" y="2830677"/>
                <a:ext cx="2115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sl-SI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6" name="PoljeZBesedilom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30677"/>
                <a:ext cx="21159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jeZBesedilom 16"/>
              <p:cNvSpPr txBox="1"/>
              <p:nvPr/>
            </p:nvSpPr>
            <p:spPr>
              <a:xfrm>
                <a:off x="467544" y="3200009"/>
                <a:ext cx="102021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7" name="PoljeZBesedilom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00009"/>
                <a:ext cx="1020216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jeZBesedilom 17"/>
          <p:cNvSpPr txBox="1"/>
          <p:nvPr/>
        </p:nvSpPr>
        <p:spPr>
          <a:xfrm>
            <a:off x="467544" y="3605311"/>
            <a:ext cx="7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Teme: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PoljeZBesedilom 18"/>
              <p:cNvSpPr txBox="1"/>
              <p:nvPr/>
            </p:nvSpPr>
            <p:spPr>
              <a:xfrm>
                <a:off x="467544" y="3963757"/>
                <a:ext cx="265739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𝑝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3+3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9" name="PoljeZBesedilom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63757"/>
                <a:ext cx="2657394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PoljeZBesedilom 19"/>
              <p:cNvSpPr txBox="1"/>
              <p:nvPr/>
            </p:nvSpPr>
            <p:spPr>
              <a:xfrm>
                <a:off x="467544" y="4585579"/>
                <a:ext cx="3941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−6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∙3+9</m:t>
                      </m:r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sl-SI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PoljeZBesedilom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85579"/>
                <a:ext cx="394133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PoljeZBesedilom 20"/>
              <p:cNvSpPr txBox="1"/>
              <p:nvPr/>
            </p:nvSpPr>
            <p:spPr>
              <a:xfrm>
                <a:off x="467544" y="4976682"/>
                <a:ext cx="873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3,0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21" name="PoljeZBesedilom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76682"/>
                <a:ext cx="87344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oljeZBesedilom 21"/>
          <p:cNvSpPr txBox="1"/>
          <p:nvPr/>
        </p:nvSpPr>
        <p:spPr>
          <a:xfrm>
            <a:off x="467544" y="551723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Začetna vrednost: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PoljeZBesedilom 22"/>
              <p:cNvSpPr txBox="1"/>
              <p:nvPr/>
            </p:nvSpPr>
            <p:spPr>
              <a:xfrm>
                <a:off x="450049" y="5886564"/>
                <a:ext cx="2750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−6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∙0+9=9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23" name="PoljeZBesedilom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49" y="5886564"/>
                <a:ext cx="2750561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oljeZBesedilom 12"/>
          <p:cNvSpPr txBox="1"/>
          <p:nvPr/>
        </p:nvSpPr>
        <p:spPr>
          <a:xfrm>
            <a:off x="4408879" y="5346014"/>
            <a:ext cx="286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50D40E"/>
                </a:solidFill>
              </a:rPr>
              <a:t>Teme in ničlo sta v isti točki.</a:t>
            </a:r>
            <a:endParaRPr lang="sl-SI" dirty="0">
              <a:solidFill>
                <a:srgbClr val="50D40E"/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4408879" y="5748064"/>
            <a:ext cx="4620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50D40E"/>
                </a:solidFill>
              </a:rPr>
              <a:t>Z</a:t>
            </a:r>
            <a:r>
              <a:rPr lang="sl-SI" dirty="0" smtClean="0">
                <a:solidFill>
                  <a:srgbClr val="50D40E"/>
                </a:solidFill>
              </a:rPr>
              <a:t>ačetno vrednost prezrcalimo čez simetrijsko </a:t>
            </a:r>
          </a:p>
          <a:p>
            <a:r>
              <a:rPr lang="sl-SI" dirty="0" smtClean="0">
                <a:solidFill>
                  <a:srgbClr val="50D40E"/>
                </a:solidFill>
              </a:rPr>
              <a:t>os parabole.</a:t>
            </a:r>
            <a:endParaRPr lang="sl-SI" dirty="0">
              <a:solidFill>
                <a:srgbClr val="50D40E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53" y="1749225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53" y="1749225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53" y="175534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53" y="1749225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9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1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Nariši graf kvadratne funkcije: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i="1">
                            <a:latin typeface="Cambria Math"/>
                          </a:rPr>
                        </m:ctrlPr>
                      </m:d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−</m:t>
                        </m:r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b="0" i="1" smtClean="0">
                        <a:latin typeface="Cambria Math"/>
                      </a:rPr>
                      <m:t>+2</m:t>
                    </m:r>
                    <m:r>
                      <a:rPr lang="sl-SI" i="1">
                        <a:latin typeface="Cambria Math"/>
                      </a:rPr>
                      <m:t>𝑥</m:t>
                    </m:r>
                    <m:r>
                      <a:rPr lang="sl-SI" i="1">
                        <a:latin typeface="Cambria Math"/>
                      </a:rPr>
                      <m:t>−2</m:t>
                    </m:r>
                  </m:oMath>
                </a14:m>
                <a:endParaRPr lang="sl-SI" dirty="0"/>
              </a:p>
            </p:txBody>
          </p:sp>
        </mc:Choice>
        <mc:Fallback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22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jeZBesedilom 3"/>
          <p:cNvSpPr txBox="1"/>
          <p:nvPr/>
        </p:nvSpPr>
        <p:spPr>
          <a:xfrm>
            <a:off x="467544" y="213285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Ničle: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467544" y="2502188"/>
                <a:ext cx="2018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+2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−2=0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02188"/>
                <a:ext cx="201882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467544" y="2830677"/>
                <a:ext cx="4117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sl-SI" b="0" i="0" smtClean="0"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30677"/>
                <a:ext cx="411728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jeZBesedilom 7"/>
          <p:cNvSpPr txBox="1"/>
          <p:nvPr/>
        </p:nvSpPr>
        <p:spPr>
          <a:xfrm>
            <a:off x="467544" y="3605311"/>
            <a:ext cx="7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Teme: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467544" y="3963757"/>
                <a:ext cx="2322174" cy="657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𝑝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63757"/>
                <a:ext cx="2322174" cy="6574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467544" y="4585579"/>
                <a:ext cx="48310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+2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=−1</m:t>
                      </m:r>
                    </m:oMath>
                  </m:oMathPara>
                </a14:m>
                <a:endParaRPr lang="sl-SI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85579"/>
                <a:ext cx="483106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oljeZBesedilom 10"/>
              <p:cNvSpPr txBox="1"/>
              <p:nvPr/>
            </p:nvSpPr>
            <p:spPr>
              <a:xfrm>
                <a:off x="467544" y="4976682"/>
                <a:ext cx="1085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1,−1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1" name="PoljeZBesedilom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76682"/>
                <a:ext cx="108504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jeZBesedilom 11"/>
          <p:cNvSpPr txBox="1"/>
          <p:nvPr/>
        </p:nvSpPr>
        <p:spPr>
          <a:xfrm>
            <a:off x="467544" y="551723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Začetna vrednost: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/>
              <p:cNvSpPr txBox="1"/>
              <p:nvPr/>
            </p:nvSpPr>
            <p:spPr>
              <a:xfrm>
                <a:off x="450049" y="5886564"/>
                <a:ext cx="3096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−0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+2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∙0−2=−2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49" y="5886564"/>
                <a:ext cx="309681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jeZBesedilom 13"/>
          <p:cNvSpPr txBox="1"/>
          <p:nvPr/>
        </p:nvSpPr>
        <p:spPr>
          <a:xfrm>
            <a:off x="467544" y="3139483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50D40E"/>
                </a:solidFill>
              </a:rPr>
              <a:t>Funkcija nima ničel, ker je </a:t>
            </a:r>
          </a:p>
          <a:p>
            <a:r>
              <a:rPr lang="sl-SI" dirty="0" smtClean="0">
                <a:solidFill>
                  <a:srgbClr val="50D40E"/>
                </a:solidFill>
              </a:rPr>
              <a:t>diskriminanta negativna.</a:t>
            </a:r>
            <a:endParaRPr lang="sl-SI" dirty="0">
              <a:solidFill>
                <a:srgbClr val="50D40E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81" y="206200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ravokotnik 14"/>
          <p:cNvSpPr/>
          <p:nvPr/>
        </p:nvSpPr>
        <p:spPr>
          <a:xfrm>
            <a:off x="4431206" y="52402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>
                <a:solidFill>
                  <a:srgbClr val="50D40E"/>
                </a:solidFill>
              </a:rPr>
              <a:t>Začetno vrednost prezrcalimo čez simetrijsko </a:t>
            </a:r>
          </a:p>
          <a:p>
            <a:r>
              <a:rPr lang="sl-SI" dirty="0" smtClean="0">
                <a:solidFill>
                  <a:srgbClr val="50D40E"/>
                </a:solidFill>
              </a:rPr>
              <a:t>os parabole.</a:t>
            </a:r>
            <a:endParaRPr lang="sl-SI" dirty="0">
              <a:solidFill>
                <a:srgbClr val="50D40E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81" y="206200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58" y="206200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48" y="206200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1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/>
                  <a:t>Nariši graf kvadratne funkcije: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i="1">
                            <a:latin typeface="Cambria Math"/>
                          </a:rPr>
                        </m:ctrlPr>
                      </m:d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i="1">
                        <a:latin typeface="Cambria Math"/>
                      </a:rPr>
                      <m:t>−2</m:t>
                    </m:r>
                    <m:r>
                      <a:rPr lang="sl-SI" i="1">
                        <a:latin typeface="Cambria Math"/>
                      </a:rPr>
                      <m:t>𝑥</m:t>
                    </m:r>
                  </m:oMath>
                </a14:m>
                <a:endParaRPr lang="sl-SI" dirty="0"/>
              </a:p>
            </p:txBody>
          </p:sp>
        </mc:Choice>
        <mc:Fallback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22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467544" y="213285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Ničle: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467544" y="2502188"/>
                <a:ext cx="14417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</m:t>
                      </m:r>
                      <m:r>
                        <a:rPr lang="sl-SI" b="0" i="1" smtClean="0">
                          <a:latin typeface="Cambria Math"/>
                        </a:rPr>
                        <m:t>𝑥</m:t>
                      </m:r>
                      <m:r>
                        <a:rPr lang="sl-SI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02188"/>
                <a:ext cx="144174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467544" y="2830677"/>
                <a:ext cx="145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/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  <m:r>
                          <a:rPr lang="sl-SI" b="0" i="1" smtClean="0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=0</m:t>
                    </m:r>
                  </m:oMath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30677"/>
                <a:ext cx="145725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766" t="-8197" b="-2459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467544" y="3200009"/>
                <a:ext cx="2055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=0,  </m:t>
                      </m:r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00009"/>
                <a:ext cx="205505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jeZBesedilom 6"/>
          <p:cNvSpPr txBox="1"/>
          <p:nvPr/>
        </p:nvSpPr>
        <p:spPr>
          <a:xfrm>
            <a:off x="467544" y="3605311"/>
            <a:ext cx="7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Teme: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467544" y="3963757"/>
                <a:ext cx="265739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𝑝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0+2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63757"/>
                <a:ext cx="2657394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467544" y="4585579"/>
                <a:ext cx="371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∙1</m:t>
                      </m:r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=−1</m:t>
                      </m:r>
                    </m:oMath>
                  </m:oMathPara>
                </a14:m>
                <a:endParaRPr lang="sl-SI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85579"/>
                <a:ext cx="371050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467544" y="4976682"/>
                <a:ext cx="1085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1,−1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76682"/>
                <a:ext cx="108504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/>
          <p:cNvSpPr txBox="1"/>
          <p:nvPr/>
        </p:nvSpPr>
        <p:spPr>
          <a:xfrm>
            <a:off x="467544" y="551723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Začetna vrednost: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ljeZBesedilom 11"/>
              <p:cNvSpPr txBox="1"/>
              <p:nvPr/>
            </p:nvSpPr>
            <p:spPr>
              <a:xfrm>
                <a:off x="450049" y="5886564"/>
                <a:ext cx="2346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−2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∙0=0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49" y="5886564"/>
                <a:ext cx="234660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1534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1534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1951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6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slov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sl-SI" dirty="0" smtClean="0"/>
                  <a:t>Nariši graf kvadratne funkcije: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sl-SI" i="1">
                            <a:latin typeface="Cambria Math"/>
                          </a:rPr>
                        </m:ctrlPr>
                      </m:d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sl-SI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sl-SI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sl-SI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l-SI" b="0" i="0" smtClean="0">
                        <a:latin typeface="Cambria Math"/>
                      </a:rPr>
                      <m:t>−4</m:t>
                    </m:r>
                  </m:oMath>
                </a14:m>
                <a:endParaRPr lang="sl-SI" dirty="0"/>
              </a:p>
            </p:txBody>
          </p:sp>
        </mc:Choice>
        <mc:Fallback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1463" b="-878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jeZBesedilom 2"/>
          <p:cNvSpPr txBox="1"/>
          <p:nvPr/>
        </p:nvSpPr>
        <p:spPr>
          <a:xfrm>
            <a:off x="488022" y="194819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Ničle: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jeZBesedilom 3"/>
              <p:cNvSpPr txBox="1"/>
              <p:nvPr/>
            </p:nvSpPr>
            <p:spPr>
              <a:xfrm>
                <a:off x="488022" y="2317522"/>
                <a:ext cx="147803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sl-SI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sl-SI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sl-SI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22" y="2317522"/>
                <a:ext cx="1478033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jeZBesedilom 4"/>
              <p:cNvSpPr txBox="1"/>
              <p:nvPr/>
            </p:nvSpPr>
            <p:spPr>
              <a:xfrm>
                <a:off x="467544" y="2830677"/>
                <a:ext cx="377821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𝐷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</a:rPr>
                        <m:t>𝑎𝑐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sl-SI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=8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30677"/>
                <a:ext cx="3778214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jeZBesedilom 5"/>
              <p:cNvSpPr txBox="1"/>
              <p:nvPr/>
            </p:nvSpPr>
            <p:spPr>
              <a:xfrm>
                <a:off x="441039" y="3501007"/>
                <a:ext cx="3632148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6" name="PoljeZBesedilom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9" y="3501007"/>
                <a:ext cx="3632148" cy="6750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jeZBesedilom 6"/>
          <p:cNvSpPr txBox="1"/>
          <p:nvPr/>
        </p:nvSpPr>
        <p:spPr>
          <a:xfrm>
            <a:off x="5122037" y="4607350"/>
            <a:ext cx="7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Teme: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PoljeZBesedilom 7"/>
              <p:cNvSpPr txBox="1"/>
              <p:nvPr/>
            </p:nvSpPr>
            <p:spPr>
              <a:xfrm>
                <a:off x="5122037" y="4992172"/>
                <a:ext cx="2617833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𝑝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sl-SI" b="0" i="1" smtClean="0">
                              <a:latin typeface="Cambria Math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8" name="PoljeZBesedilom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37" y="4992172"/>
                <a:ext cx="2617833" cy="6741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PoljeZBesedilom 8"/>
              <p:cNvSpPr txBox="1"/>
              <p:nvPr/>
            </p:nvSpPr>
            <p:spPr>
              <a:xfrm>
                <a:off x="5122036" y="5396430"/>
                <a:ext cx="358867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𝑞</m:t>
                      </m:r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=−4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36" y="5396430"/>
                <a:ext cx="3588675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jeZBesedilom 9"/>
              <p:cNvSpPr txBox="1"/>
              <p:nvPr/>
            </p:nvSpPr>
            <p:spPr>
              <a:xfrm>
                <a:off x="5122037" y="5899360"/>
                <a:ext cx="1085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0,−4</m:t>
                          </m:r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0" name="PoljeZBesedilom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37" y="5899360"/>
                <a:ext cx="108504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/>
          <p:cNvSpPr txBox="1"/>
          <p:nvPr/>
        </p:nvSpPr>
        <p:spPr>
          <a:xfrm>
            <a:off x="467544" y="551723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Začetna vrednost: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ljeZBesedilom 11"/>
              <p:cNvSpPr txBox="1"/>
              <p:nvPr/>
            </p:nvSpPr>
            <p:spPr>
              <a:xfrm>
                <a:off x="467544" y="5885867"/>
                <a:ext cx="239790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sl-SI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b="0" i="1" smtClean="0">
                          <a:latin typeface="Cambria Math"/>
                        </a:rPr>
                        <m:t>−4</m:t>
                      </m:r>
                      <m:r>
                        <a:rPr lang="sl-SI" b="0" i="1" smtClean="0">
                          <a:latin typeface="Cambria Math"/>
                          <a:ea typeface="Cambria Math"/>
                        </a:rPr>
                        <m:t>=−4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2" name="PoljeZBesedilom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85867"/>
                <a:ext cx="2397901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jeZBesedilom 12"/>
              <p:cNvSpPr txBox="1"/>
              <p:nvPr/>
            </p:nvSpPr>
            <p:spPr>
              <a:xfrm>
                <a:off x="467544" y="4263408"/>
                <a:ext cx="3550844" cy="896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−0+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sl-SI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/>
                            </a:rPr>
                            <m:t>−0−</m:t>
                          </m:r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rad>
                        </m:num>
                        <m:den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  <m:r>
                            <a:rPr lang="sl-SI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l-SI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63408"/>
                <a:ext cx="3550844" cy="89678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PoljeZBesedilom 13"/>
              <p:cNvSpPr txBox="1"/>
              <p:nvPr/>
            </p:nvSpPr>
            <p:spPr>
              <a:xfrm>
                <a:off x="489002" y="5089486"/>
                <a:ext cx="2499915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2, </m:t>
                          </m:r>
                        </m:e>
                      </m:rad>
                      <m:r>
                        <a:rPr lang="sl-SI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sl-SI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sl-SI" b="0" i="1" smtClean="0">
                          <a:latin typeface="Cambria Math"/>
                        </a:rPr>
                        <m:t>=−2</m:t>
                      </m:r>
                      <m:rad>
                        <m:radPr>
                          <m:degHide m:val="on"/>
                          <m:ctrlPr>
                            <a:rPr lang="sl-SI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sl-SI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>
          <p:sp>
            <p:nvSpPr>
              <p:cNvPr id="14" name="PoljeZBesedilom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2" y="5089486"/>
                <a:ext cx="2499915" cy="4277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37" y="1948190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37" y="196006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759" y="1960063"/>
            <a:ext cx="449834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8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ovita">
  <a:themeElements>
    <a:clrScheme name="Po meri 4">
      <a:dk1>
        <a:srgbClr val="F0F8DB"/>
      </a:dk1>
      <a:lt1>
        <a:srgbClr val="3D4E0E"/>
      </a:lt1>
      <a:dk2>
        <a:srgbClr val="526813"/>
      </a:dk2>
      <a:lt2>
        <a:srgbClr val="3D4E0E"/>
      </a:lt2>
      <a:accent1>
        <a:srgbClr val="B1DB3A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B8DF4D"/>
      </a:accent6>
      <a:hlink>
        <a:srgbClr val="B8DF4D"/>
      </a:hlink>
      <a:folHlink>
        <a:srgbClr val="5EAEFF"/>
      </a:folHlink>
    </a:clrScheme>
    <a:fontScheme name="Valovit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ovit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476</TotalTime>
  <Words>1870</Words>
  <Application>Microsoft Office PowerPoint</Application>
  <PresentationFormat>Diaprojekcija na zaslonu (4:3)</PresentationFormat>
  <Paragraphs>178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Valovita</vt:lpstr>
      <vt:lpstr>KVADRATNA FUNKCIJA</vt:lpstr>
      <vt:lpstr>Zapiši kvadratno funkcijo, katere graf je na sliki.</vt:lpstr>
      <vt:lpstr>Nariši graf kvadratne funkcije: f(x)=x^2-2x-8</vt:lpstr>
      <vt:lpstr>Nariši graf kvadratne funkcije: f(x)=2(x+2)^2-3</vt:lpstr>
      <vt:lpstr>Nariši graf kvadratne funkcije: f(x)=-(x-2)(x+3)</vt:lpstr>
      <vt:lpstr>Nariši graf kvadratne funkcije: f(x)=x^2-6x+9</vt:lpstr>
      <vt:lpstr>Nariši graf kvadratne funkcije: f(x)=〖-x〗^2+2x-2</vt:lpstr>
      <vt:lpstr>Nariši graf kvadratne funkcije: f(x)=x^2-2x</vt:lpstr>
      <vt:lpstr>Nariši graf kvadratne funkcije: f(x)=1/2 x^2-4</vt:lpstr>
      <vt:lpstr>Nariši graf kvadratne funkcije: f(x)=x^2-2x-1</vt:lpstr>
      <vt:lpstr>Nariši graf kvadratne funkcije: f(x)=|-x^2-2x+3|</vt:lpstr>
      <vt:lpstr>Dan je graf kvadratne funkcije f. Določi ji zalogo vrednosti, ničli, teme, začetno vrednost in območje, na katerem je pozitivna:</vt:lpstr>
      <vt:lpstr>Dan je graf kvadratne funkcije f. Določi ji zalogo vrednosti, ničli, teme, začetno vrednost in območje, na katerem je pozitivna:</vt:lpstr>
      <vt:lpstr>Določi najmanjšo vrednost funkcije: f(x)=2x^2-3x+2.</vt:lpstr>
      <vt:lpstr>Določi največjo vrednost funkcije f(x)=-1/2 (x-4)^2.</vt:lpstr>
      <vt:lpstr>Zapiši kvadratno funkcijo, ki ima ničli -1 in 3, njen graf pa poteka skozi točko B(-2,-5).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KVADRATNA FUNKCIJA</dc:title>
  <dc:creator>Mateja Jakob</dc:creator>
  <cp:lastModifiedBy>Mateja Jakob</cp:lastModifiedBy>
  <cp:revision>21</cp:revision>
  <dcterms:created xsi:type="dcterms:W3CDTF">2020-04-09T02:25:01Z</dcterms:created>
  <dcterms:modified xsi:type="dcterms:W3CDTF">2020-04-09T10:21:18Z</dcterms:modified>
</cp:coreProperties>
</file>