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8DC"/>
    <a:srgbClr val="FF6600"/>
    <a:srgbClr val="BD2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85985C-BD46-4A27-8DA3-031127919678}" type="datetimeFigureOut">
              <a:rPr lang="sl-SI" smtClean="0"/>
              <a:t>2.4.2020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B68D853-4718-4494-AE4A-E8165B3CE6AF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13" Type="http://schemas.openxmlformats.org/officeDocument/2006/relationships/image" Target="../media/image87.png"/><Relationship Id="rId3" Type="http://schemas.openxmlformats.org/officeDocument/2006/relationships/image" Target="../media/image77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/ffzqpk8px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52.png"/><Relationship Id="rId7" Type="http://schemas.openxmlformats.org/officeDocument/2006/relationships/image" Target="../media/image3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33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KVADRATNA FUNKCIJA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1. DEL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009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sl-SI" dirty="0" smtClean="0"/>
                  <a:t>Izračunaj največjo vrednost funkcije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=−2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+7</m:t>
                    </m:r>
                    <m:r>
                      <a:rPr lang="sl-SI" b="0" i="1" smtClean="0">
                        <a:latin typeface="Cambria Math"/>
                      </a:rPr>
                      <m:t>𝑥</m:t>
                    </m:r>
                    <m:r>
                      <a:rPr lang="sl-SI" b="0" i="1" smtClean="0">
                        <a:latin typeface="Cambria Math"/>
                      </a:rPr>
                      <m:t>−3.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602" t="-12299" b="-2032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ljeZBesedilom 2"/>
          <p:cNvSpPr txBox="1"/>
          <p:nvPr/>
        </p:nvSpPr>
        <p:spPr>
          <a:xfrm>
            <a:off x="683568" y="2492894"/>
            <a:ext cx="7300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Največjo (ali najmanjšo) vrednost doseže funkcija v temenu. </a:t>
            </a:r>
          </a:p>
          <a:p>
            <a:r>
              <a:rPr lang="sl-SI" dirty="0" smtClean="0"/>
              <a:t>Če iščemo vrednost funkcije, torej iščemo q koordinato temena.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83568" y="3275692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Izpis podatkov: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683568" y="3666632"/>
                <a:ext cx="24340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=−2, </m:t>
                      </m:r>
                      <m:r>
                        <a:rPr lang="sl-SI" b="0" i="1" smtClean="0">
                          <a:latin typeface="Cambria Math"/>
                        </a:rPr>
                        <m:t>𝑏</m:t>
                      </m:r>
                      <m:r>
                        <a:rPr lang="sl-SI" b="0" i="1" smtClean="0">
                          <a:latin typeface="Cambria Math"/>
                        </a:rPr>
                        <m:t>=7, </m:t>
                      </m:r>
                      <m:r>
                        <a:rPr lang="sl-SI" b="0" i="1" smtClean="0">
                          <a:latin typeface="Cambria Math"/>
                        </a:rPr>
                        <m:t>𝑐</m:t>
                      </m:r>
                      <m:r>
                        <a:rPr lang="sl-SI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666632"/>
                <a:ext cx="243406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ravokotnik 5"/>
              <p:cNvSpPr/>
              <p:nvPr/>
            </p:nvSpPr>
            <p:spPr>
              <a:xfrm>
                <a:off x="3851920" y="3460358"/>
                <a:ext cx="1778756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460358"/>
                <a:ext cx="1778756" cy="6481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3825660" y="4134380"/>
                <a:ext cx="2519215" cy="6973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d>
                            <m:d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660" y="4134380"/>
                <a:ext cx="2519215" cy="6973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3825660" y="4831687"/>
                <a:ext cx="168244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49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660" y="4831687"/>
                <a:ext cx="1682448" cy="6127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3843098" y="5444419"/>
                <a:ext cx="938655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098" y="5444419"/>
                <a:ext cx="938655" cy="61651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683568" y="4941168"/>
                <a:ext cx="2816797" cy="773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b="1" dirty="0" smtClean="0"/>
                  <a:t>Največja vrednost, ki jo</a:t>
                </a:r>
              </a:p>
              <a:p>
                <a:r>
                  <a:rPr lang="sl-SI" b="1" dirty="0" smtClean="0"/>
                  <a:t>funkcija doseže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 smtClean="0">
                            <a:latin typeface="Cambria Math"/>
                          </a:rPr>
                          <m:t>𝟐𝟓</m:t>
                        </m:r>
                      </m:num>
                      <m:den>
                        <m:r>
                          <a:rPr lang="sl-SI" b="1" i="1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r>
                  <a:rPr lang="sl-SI" b="1" dirty="0" smtClean="0"/>
                  <a:t>.</a:t>
                </a:r>
                <a:endParaRPr lang="sl-SI" b="1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941168"/>
                <a:ext cx="2816797" cy="773610"/>
              </a:xfrm>
              <a:prstGeom prst="rect">
                <a:avLst/>
              </a:prstGeom>
              <a:blipFill rotWithShape="1">
                <a:blip r:embed="rId8"/>
                <a:stretch>
                  <a:fillRect l="-1732" t="-3968" r="-1082" b="-396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74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>
              <a:xfrm>
                <a:off x="1043608" y="764704"/>
                <a:ext cx="7024744" cy="613872"/>
              </a:xfrm>
            </p:spPr>
            <p:txBody>
              <a:bodyPr>
                <a:normAutofit/>
              </a:bodyPr>
              <a:lstStyle/>
              <a:p>
                <a:r>
                  <a:rPr lang="sl-SI" sz="2800" dirty="0" smtClean="0"/>
                  <a:t>Dana je funkcija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sz="2800" b="0" i="1" smtClean="0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+5</m:t>
                    </m:r>
                    <m:r>
                      <a:rPr lang="sl-SI" sz="2800" b="0" i="1" smtClean="0">
                        <a:latin typeface="Cambria Math"/>
                      </a:rPr>
                      <m:t>𝑥</m:t>
                    </m:r>
                    <m:r>
                      <a:rPr lang="sl-SI" sz="2800" b="0" i="1" smtClean="0">
                        <a:latin typeface="Cambria Math"/>
                      </a:rPr>
                      <m:t>+4</m:t>
                    </m:r>
                  </m:oMath>
                </a14:m>
                <a:endParaRPr lang="sl-SI" sz="2800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43608" y="764704"/>
                <a:ext cx="7024744" cy="613872"/>
              </a:xfrm>
              <a:blipFill rotWithShape="1">
                <a:blip r:embed="rId2"/>
                <a:stretch>
                  <a:fillRect l="-1735" b="-2772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ljeZBesedilom 2"/>
          <p:cNvSpPr txBox="1"/>
          <p:nvPr/>
        </p:nvSpPr>
        <p:spPr>
          <a:xfrm>
            <a:off x="755576" y="1844824"/>
            <a:ext cx="412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Funkcijo f zapiši v temenski obliki.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043608" y="2201686"/>
            <a:ext cx="4597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Za temensko obliko potrebujemo teme.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1043608" y="2591167"/>
                <a:ext cx="1154932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591167"/>
                <a:ext cx="1154932" cy="618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1043608" y="3292886"/>
                <a:ext cx="1943609" cy="657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sl-SI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292886"/>
                <a:ext cx="1943609" cy="6575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otnik 6"/>
              <p:cNvSpPr/>
              <p:nvPr/>
            </p:nvSpPr>
            <p:spPr>
              <a:xfrm>
                <a:off x="3352549" y="3292886"/>
                <a:ext cx="1778756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549" y="3292886"/>
                <a:ext cx="1778756" cy="6481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ravokotnik 7"/>
              <p:cNvSpPr/>
              <p:nvPr/>
            </p:nvSpPr>
            <p:spPr>
              <a:xfrm>
                <a:off x="3381082" y="3955008"/>
                <a:ext cx="2154501" cy="697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d>
                            <m:d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82" y="3955008"/>
                <a:ext cx="2154501" cy="69730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ravokotnik 8"/>
              <p:cNvSpPr/>
              <p:nvPr/>
            </p:nvSpPr>
            <p:spPr>
              <a:xfrm>
                <a:off x="3381082" y="4680170"/>
                <a:ext cx="1682448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25+16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ravokotni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082" y="4680170"/>
                <a:ext cx="1682448" cy="6183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avokotnik 9"/>
              <p:cNvSpPr/>
              <p:nvPr/>
            </p:nvSpPr>
            <p:spPr>
              <a:xfrm>
                <a:off x="3428248" y="5298481"/>
                <a:ext cx="93865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41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248" y="5298481"/>
                <a:ext cx="938655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jeZBesedilom 10"/>
          <p:cNvSpPr txBox="1"/>
          <p:nvPr/>
        </p:nvSpPr>
        <p:spPr>
          <a:xfrm>
            <a:off x="5517869" y="2715624"/>
            <a:ext cx="3203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zapišemo temensko obliko: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ravokotnik 11"/>
              <p:cNvSpPr/>
              <p:nvPr/>
            </p:nvSpPr>
            <p:spPr>
              <a:xfrm>
                <a:off x="5868144" y="3115740"/>
                <a:ext cx="23832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sl-SI" dirty="0" smtClean="0"/>
                  <a:t> </a:t>
                </a:r>
                <a:endParaRPr lang="sl-SI" dirty="0"/>
              </a:p>
            </p:txBody>
          </p:sp>
        </mc:Choice>
        <mc:Fallback>
          <p:sp>
            <p:nvSpPr>
              <p:cNvPr id="12" name="Pravokotni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115740"/>
                <a:ext cx="2383281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767" b="-1475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Pravokotnik 12"/>
              <p:cNvSpPr/>
              <p:nvPr/>
            </p:nvSpPr>
            <p:spPr>
              <a:xfrm>
                <a:off x="5898165" y="3621662"/>
                <a:ext cx="2689646" cy="776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sl-SI" b="1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sl-SI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1" i="1" smtClean="0">
                                      <a:latin typeface="Cambria Math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sl-SI" b="1" i="1" smtClean="0"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latin typeface="Cambria Math"/>
                            </a:rPr>
                            <m:t>𝟒𝟏</m:t>
                          </m:r>
                        </m:num>
                        <m:den>
                          <m:r>
                            <a:rPr lang="sl-SI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sl-SI" b="1" dirty="0"/>
              </a:p>
            </p:txBody>
          </p:sp>
        </mc:Choice>
        <mc:Fallback>
          <p:sp>
            <p:nvSpPr>
              <p:cNvPr id="13" name="Pravokotni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165" y="3621662"/>
                <a:ext cx="2689646" cy="7764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PoljeZBesedilom 13"/>
              <p:cNvSpPr txBox="1"/>
              <p:nvPr/>
            </p:nvSpPr>
            <p:spPr>
              <a:xfrm>
                <a:off x="4982048" y="1475492"/>
                <a:ext cx="2260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=−1, </m:t>
                      </m:r>
                      <m:r>
                        <a:rPr lang="sl-SI" b="0" i="1" smtClean="0">
                          <a:latin typeface="Cambria Math"/>
                        </a:rPr>
                        <m:t>𝑏</m:t>
                      </m:r>
                      <m:r>
                        <a:rPr lang="sl-SI" b="0" i="1" smtClean="0">
                          <a:latin typeface="Cambria Math"/>
                        </a:rPr>
                        <m:t>=5, </m:t>
                      </m:r>
                      <m:r>
                        <a:rPr lang="sl-SI" b="0" i="1" smtClean="0">
                          <a:latin typeface="Cambria Math"/>
                        </a:rPr>
                        <m:t>𝑐</m:t>
                      </m:r>
                      <m:r>
                        <a:rPr lang="sl-SI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048" y="1475492"/>
                <a:ext cx="226094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57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683568" y="980728"/>
            <a:ext cx="636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Kolikšna je najmanjša vrednost, ki jo funkcija doseže?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1556792"/>
            <a:ext cx="761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Funkcija je navzdol neomejena, ker je vodilni koeficient negativen.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83568" y="2276872"/>
            <a:ext cx="4200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c) Zapiši zalogo vrednosti funkcije g.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984513" y="2852935"/>
                <a:ext cx="1712392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−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∞,</m:t>
                          </m:r>
                          <m:d>
                            <m:dPr>
                              <m:begChr m:val=""/>
                              <m:endChr m:val="]"/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41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13" y="2852935"/>
                <a:ext cx="1712392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oljeZBesedilom 7"/>
          <p:cNvSpPr txBox="1"/>
          <p:nvPr/>
        </p:nvSpPr>
        <p:spPr>
          <a:xfrm>
            <a:off x="683568" y="3973706"/>
            <a:ext cx="7585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č)Zapiši enačbo parabole, ki je zrcalna slika grafa funkcije f glede </a:t>
            </a:r>
          </a:p>
          <a:p>
            <a:r>
              <a:rPr lang="sl-SI" dirty="0" smtClean="0"/>
              <a:t>   na os x</a:t>
            </a:r>
            <a:endParaRPr lang="sl-S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419" y="4797152"/>
            <a:ext cx="257048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66" y="4797152"/>
            <a:ext cx="257048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4883757" y="4620037"/>
                <a:ext cx="2655855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0" smtClean="0">
                          <a:latin typeface="Cambria Math"/>
                        </a:rPr>
                        <m:t>=</m:t>
                      </m:r>
                      <m:r>
                        <a:rPr lang="sl-SI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41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57" y="4620037"/>
                <a:ext cx="2655855" cy="7693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jeZBesedilom 10"/>
          <p:cNvSpPr txBox="1"/>
          <p:nvPr/>
        </p:nvSpPr>
        <p:spPr>
          <a:xfrm>
            <a:off x="4572000" y="5517152"/>
            <a:ext cx="4216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p ostane enak, a in q pa spremenita predznak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109682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541864"/>
          </a:xfrm>
        </p:spPr>
        <p:txBody>
          <a:bodyPr>
            <a:normAutofit/>
          </a:bodyPr>
          <a:lstStyle/>
          <a:p>
            <a:r>
              <a:rPr lang="sl-SI" sz="2800" dirty="0" smtClean="0"/>
              <a:t>Na sliki je graf funkcije f:</a:t>
            </a:r>
            <a:endParaRPr lang="sl-SI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21310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971600" y="1844824"/>
            <a:ext cx="3829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a) Zapiši funkcijo f v splošni obliki.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304780" y="2228285"/>
            <a:ext cx="4280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Ker imamo podatke za teme, </a:t>
            </a:r>
          </a:p>
          <a:p>
            <a:r>
              <a:rPr lang="sl-SI" dirty="0" smtClean="0"/>
              <a:t>jo najprej zapišemo v temenski obliki.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971640" y="2851895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Izpis podatkov: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1049097" y="3185192"/>
                <a:ext cx="887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,</m:t>
                          </m:r>
                          <m:r>
                            <a:rPr lang="sl-SI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097" y="3185192"/>
                <a:ext cx="88787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1027366" y="3560305"/>
                <a:ext cx="8930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rgbClr val="DC48DC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,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366" y="3560305"/>
                <a:ext cx="89306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avokotnik 9"/>
              <p:cNvSpPr/>
              <p:nvPr/>
            </p:nvSpPr>
            <p:spPr>
              <a:xfrm>
                <a:off x="926596" y="4067780"/>
                <a:ext cx="23832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6" y="4067780"/>
                <a:ext cx="238328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jeZBesedilom 10"/>
          <p:cNvSpPr txBox="1"/>
          <p:nvPr/>
        </p:nvSpPr>
        <p:spPr>
          <a:xfrm>
            <a:off x="926596" y="4437112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vstavimo podatke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ravokotnik 11"/>
              <p:cNvSpPr/>
              <p:nvPr/>
            </p:nvSpPr>
            <p:spPr>
              <a:xfrm>
                <a:off x="900471" y="4817721"/>
                <a:ext cx="2047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rgbClr val="DC48DC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2" name="Pravokotni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1" y="4817721"/>
                <a:ext cx="204735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PoljeZBesedilom 12"/>
          <p:cNvSpPr txBox="1"/>
          <p:nvPr/>
        </p:nvSpPr>
        <p:spPr>
          <a:xfrm>
            <a:off x="3157519" y="4817721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izračunamo a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PoljeZBesedilom 13"/>
              <p:cNvSpPr txBox="1"/>
              <p:nvPr/>
            </p:nvSpPr>
            <p:spPr>
              <a:xfrm>
                <a:off x="926596" y="5197669"/>
                <a:ext cx="1344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</m:t>
                      </m:r>
                      <m:r>
                        <a:rPr lang="sl-SI" b="0" i="1" smtClean="0">
                          <a:latin typeface="Cambria Math"/>
                        </a:rPr>
                        <m:t>=4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6" y="5197669"/>
                <a:ext cx="134447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PoljeZBesedilom 14"/>
              <p:cNvSpPr txBox="1"/>
              <p:nvPr/>
            </p:nvSpPr>
            <p:spPr>
              <a:xfrm>
                <a:off x="912269" y="5521273"/>
                <a:ext cx="1113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−2=4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" y="5521273"/>
                <a:ext cx="111363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PoljeZBesedilom 15"/>
              <p:cNvSpPr txBox="1"/>
              <p:nvPr/>
            </p:nvSpPr>
            <p:spPr>
              <a:xfrm>
                <a:off x="912269" y="5892093"/>
                <a:ext cx="104227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sl-SI" b="1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" y="5892093"/>
                <a:ext cx="1042273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PoljeZBesedilom 16"/>
          <p:cNvSpPr txBox="1"/>
          <p:nvPr/>
        </p:nvSpPr>
        <p:spPr>
          <a:xfrm>
            <a:off x="2716460" y="3698448"/>
            <a:ext cx="325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zapišemo temensko obliko:</a:t>
            </a:r>
            <a:endParaRPr lang="sl-SI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PoljeZBesedilom 17"/>
              <p:cNvSpPr txBox="1"/>
              <p:nvPr/>
            </p:nvSpPr>
            <p:spPr>
              <a:xfrm>
                <a:off x="5940152" y="3560305"/>
                <a:ext cx="265489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sl-SI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560305"/>
                <a:ext cx="2654894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5377755" y="4182748"/>
                <a:ext cx="3217291" cy="887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sl-SI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sl-SI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</m:d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sl-SI" b="1" dirty="0">
                  <a:solidFill>
                    <a:schemeClr val="tx1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755" y="4182748"/>
                <a:ext cx="3217291" cy="88793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PoljeZBesedilom 19"/>
              <p:cNvSpPr txBox="1"/>
              <p:nvPr/>
            </p:nvSpPr>
            <p:spPr>
              <a:xfrm>
                <a:off x="5585119" y="4668467"/>
                <a:ext cx="3009927" cy="887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sl-SI" b="1" dirty="0">
                  <a:solidFill>
                    <a:schemeClr val="tx1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20" name="PoljeZBesedilom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119" y="4668467"/>
                <a:ext cx="3009927" cy="88793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PoljeZBesedilom 20"/>
              <p:cNvSpPr txBox="1"/>
              <p:nvPr/>
            </p:nvSpPr>
            <p:spPr>
              <a:xfrm>
                <a:off x="5998694" y="5130354"/>
                <a:ext cx="2596352" cy="887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𝒙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sl-SI" b="1" dirty="0">
                  <a:solidFill>
                    <a:schemeClr val="tx1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21" name="PoljeZBesedilom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694" y="5130354"/>
                <a:ext cx="2596352" cy="88793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PoljeZBesedilom 18"/>
          <p:cNvSpPr txBox="1"/>
          <p:nvPr/>
        </p:nvSpPr>
        <p:spPr>
          <a:xfrm>
            <a:off x="3725314" y="5299992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splošna oblika: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0255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683568" y="980728"/>
            <a:ext cx="4124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b) Zapiši zalogo vrednosti funkcije f.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1043608" y="1556792"/>
                <a:ext cx="1540870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d>
                        <m:dPr>
                          <m:endChr m:val="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−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∞,</m:t>
                          </m:r>
                          <m:d>
                            <m:dPr>
                              <m:begChr m:val=""/>
                              <m:endChr m:val="]"/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556792"/>
                <a:ext cx="1540870" cy="391582"/>
              </a:xfrm>
              <a:prstGeom prst="rect">
                <a:avLst/>
              </a:prstGeom>
              <a:blipFill rotWithShape="1">
                <a:blip r:embed="rId2"/>
                <a:stretch>
                  <a:fillRect t="-116923" r="-27668" b="-17230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683568" y="2289515"/>
                <a:ext cx="22328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c) Izračunaj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−1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.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289515"/>
                <a:ext cx="2232855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186" t="-8333" b="-2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1043607" y="2996952"/>
                <a:ext cx="4232825" cy="887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sl-SI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  <m:d>
                        <m:d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>
                  <a:solidFill>
                    <a:schemeClr val="tx1"/>
                  </a:solidFill>
                </a:endParaRPr>
              </a:p>
              <a:p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7" y="2996952"/>
                <a:ext cx="4232825" cy="8879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oljeZBesedilom 6"/>
          <p:cNvSpPr txBox="1"/>
          <p:nvPr/>
        </p:nvSpPr>
        <p:spPr>
          <a:xfrm>
            <a:off x="683568" y="3884887"/>
            <a:ext cx="363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č) Zapiši enačbo simetrijske osi.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1043608" y="4278425"/>
                <a:ext cx="34681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𝑥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𝑝</m:t>
                      </m:r>
                      <m:r>
                        <a:rPr lang="sl-SI" b="0" i="1" smtClean="0">
                          <a:latin typeface="Cambria Math"/>
                        </a:rPr>
                        <m:t>      </m:t>
                      </m:r>
                      <m:r>
                        <a:rPr lang="sl-SI" b="0" i="1" smtClean="0">
                          <a:latin typeface="Cambria Math"/>
                        </a:rPr>
                        <m:t>𝑒𝑛𝑎</m:t>
                      </m:r>
                      <m:r>
                        <a:rPr lang="sl-SI" b="0" i="1" smtClean="0">
                          <a:latin typeface="Cambria Math"/>
                        </a:rPr>
                        <m:t>č</m:t>
                      </m:r>
                      <m:r>
                        <a:rPr lang="sl-SI" b="0" i="1" smtClean="0">
                          <a:latin typeface="Cambria Math"/>
                        </a:rPr>
                        <m:t>𝑏𝑎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𝑠𝑖𝑚𝑒𝑡𝑟𝑖𝑗𝑠𝑘𝑒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𝑜𝑠𝑖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278425"/>
                <a:ext cx="346819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1043608" y="4900518"/>
                <a:ext cx="808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𝑥</m:t>
                      </m:r>
                      <m:r>
                        <a:rPr lang="sl-SI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900518"/>
                <a:ext cx="80881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142" t="-247723" r="223142" b="247723"/>
          <a:stretch/>
        </p:blipFill>
        <p:spPr bwMode="auto">
          <a:xfrm>
            <a:off x="-2169498" y="-756743"/>
            <a:ext cx="321310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97" y="4185184"/>
            <a:ext cx="3213106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81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611560" y="908720"/>
            <a:ext cx="782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d) Graf funkcije f prezrcali čez ordinatno os. Zapiši enačbo dobljene </a:t>
            </a:r>
          </a:p>
          <a:p>
            <a:r>
              <a:rPr lang="sl-SI" dirty="0"/>
              <a:t> </a:t>
            </a:r>
            <a:r>
              <a:rPr lang="sl-SI" dirty="0" smtClean="0"/>
              <a:t>     parabole</a:t>
            </a:r>
            <a:endParaRPr lang="sl-SI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4498348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4498348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1403648" y="4509120"/>
            <a:ext cx="499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in q ostaneta enak, p spremeni predznak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1403648" y="5085184"/>
                <a:ext cx="265489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sl-SI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sl-SI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085184"/>
                <a:ext cx="2654894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ravokotnik 5"/>
              <p:cNvSpPr/>
              <p:nvPr/>
            </p:nvSpPr>
            <p:spPr>
              <a:xfrm>
                <a:off x="4513795" y="5062745"/>
                <a:ext cx="2654893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sl-SI" b="1" i="1" smtClean="0">
                              <a:solidFill>
                                <a:srgbClr val="FF66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sl-SI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latin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" name="Pravokot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795" y="5062745"/>
                <a:ext cx="2654893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oljeZBesedilom 6"/>
          <p:cNvSpPr txBox="1"/>
          <p:nvPr/>
        </p:nvSpPr>
        <p:spPr>
          <a:xfrm>
            <a:off x="2401517" y="569612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DC48DC"/>
                </a:solidFill>
              </a:rPr>
              <a:t>roza</a:t>
            </a:r>
            <a:endParaRPr lang="sl-SI" dirty="0">
              <a:solidFill>
                <a:srgbClr val="DC48DC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5373003" y="569612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modra</a:t>
            </a:r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6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DEFINICIJA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1054494" y="2495369"/>
                <a:ext cx="64081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Kvadratna funkcija je funkcija oblike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𝑏𝑥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sl-SI" dirty="0" smtClean="0"/>
                  <a:t>.</a:t>
                </a:r>
                <a:endParaRPr lang="sl-SI" dirty="0"/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494" y="2495369"/>
                <a:ext cx="6408101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856" t="-8197" b="-2459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jeZBesedilom 3"/>
          <p:cNvSpPr txBox="1"/>
          <p:nvPr/>
        </p:nvSpPr>
        <p:spPr>
          <a:xfrm>
            <a:off x="1054494" y="3100318"/>
            <a:ext cx="2533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– vodilni koeficient 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69774" y="3588809"/>
            <a:ext cx="1720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c – prosti člen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1054494" y="4077072"/>
                <a:ext cx="43406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≠0,</m:t>
                      </m:r>
                      <m:func>
                        <m:funcPr>
                          <m:ctrlPr>
                            <a:rPr lang="sl-SI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  <a:ea typeface="Cambria Math"/>
                            </a:rPr>
                            <m:t>ker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𝑡𝑎𝑘𝑟𝑎𝑡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𝑓𝑢𝑛𝑘𝑐𝑖𝑗𝑎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𝑛𝑖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𝑘𝑣𝑎𝑑𝑟𝑎𝑡𝑛𝑎</m:t>
                          </m:r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494" y="4077072"/>
                <a:ext cx="434067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oljeZBesedilom 6"/>
          <p:cNvSpPr txBox="1"/>
          <p:nvPr/>
        </p:nvSpPr>
        <p:spPr>
          <a:xfrm>
            <a:off x="1069774" y="4519451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Primer: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1069774" y="5157192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= </a:t>
            </a:r>
            <a:r>
              <a:rPr lang="sl-SI" b="1" dirty="0" smtClean="0">
                <a:solidFill>
                  <a:srgbClr val="FF6600"/>
                </a:solidFill>
              </a:rPr>
              <a:t>2</a:t>
            </a:r>
            <a:r>
              <a:rPr lang="sl-SI" dirty="0" smtClean="0"/>
              <a:t>, b = </a:t>
            </a:r>
            <a:r>
              <a:rPr lang="sl-SI" b="1" dirty="0" smtClean="0">
                <a:solidFill>
                  <a:srgbClr val="FF0000"/>
                </a:solidFill>
              </a:rPr>
              <a:t>-4</a:t>
            </a:r>
            <a:r>
              <a:rPr lang="sl-SI" dirty="0" smtClean="0"/>
              <a:t>, c = </a:t>
            </a:r>
            <a:r>
              <a:rPr lang="sl-SI" b="1" dirty="0" smtClean="0">
                <a:solidFill>
                  <a:srgbClr val="7030A0"/>
                </a:solidFill>
              </a:rPr>
              <a:t>5</a:t>
            </a:r>
            <a:endParaRPr lang="sl-SI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1054494" y="5575999"/>
                <a:ext cx="23155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sl-SI" b="0" i="1" smtClean="0">
                          <a:latin typeface="Cambria Math"/>
                        </a:rPr>
                        <m:t>𝑥</m:t>
                      </m:r>
                      <m:r>
                        <a:rPr lang="sl-SI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494" y="5575999"/>
                <a:ext cx="231550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PoljeZBesedilom 9"/>
          <p:cNvSpPr txBox="1"/>
          <p:nvPr/>
        </p:nvSpPr>
        <p:spPr>
          <a:xfrm>
            <a:off x="4860032" y="5157460"/>
            <a:ext cx="219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= </a:t>
            </a:r>
            <a:r>
              <a:rPr lang="sl-SI" b="1" dirty="0" smtClean="0">
                <a:solidFill>
                  <a:srgbClr val="FF6600"/>
                </a:solidFill>
              </a:rPr>
              <a:t>0</a:t>
            </a:r>
            <a:r>
              <a:rPr lang="sl-SI" dirty="0" smtClean="0"/>
              <a:t>, b = </a:t>
            </a:r>
            <a:r>
              <a:rPr lang="sl-SI" b="1" dirty="0" smtClean="0">
                <a:solidFill>
                  <a:srgbClr val="FF0000"/>
                </a:solidFill>
              </a:rPr>
              <a:t>3</a:t>
            </a:r>
            <a:r>
              <a:rPr lang="sl-SI" dirty="0" smtClean="0"/>
              <a:t>, c = </a:t>
            </a:r>
            <a:r>
              <a:rPr lang="sl-SI" b="1" dirty="0" smtClean="0">
                <a:solidFill>
                  <a:srgbClr val="7030A0"/>
                </a:solidFill>
              </a:rPr>
              <a:t>-7</a:t>
            </a:r>
            <a:endParaRPr lang="sl-SI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4763371" y="5575999"/>
                <a:ext cx="35939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sl-SI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𝟕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=3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−7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371" y="5575999"/>
                <a:ext cx="3593933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oljeZBesedilom 11"/>
          <p:cNvSpPr txBox="1"/>
          <p:nvPr/>
        </p:nvSpPr>
        <p:spPr>
          <a:xfrm>
            <a:off x="5076056" y="5945331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ni kvadratna funkcija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4427596" y="3100318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 – linearni člen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935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l-SI" dirty="0" smtClean="0"/>
                  <a:t>GRAF FUNKCIJE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036" b="-2246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jeZBesedilom 3"/>
          <p:cNvSpPr txBox="1"/>
          <p:nvPr/>
        </p:nvSpPr>
        <p:spPr>
          <a:xfrm>
            <a:off x="971600" y="3717032"/>
            <a:ext cx="737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 </a:t>
            </a:r>
          </a:p>
          <a:p>
            <a:r>
              <a:rPr lang="sl-SI" dirty="0"/>
              <a:t>a &gt; 0</a:t>
            </a:r>
          </a:p>
          <a:p>
            <a:endParaRPr lang="sl-SI" dirty="0"/>
          </a:p>
        </p:txBody>
      </p:sp>
      <p:sp>
        <p:nvSpPr>
          <p:cNvPr id="5" name="Odebeljen lok 4"/>
          <p:cNvSpPr/>
          <p:nvPr/>
        </p:nvSpPr>
        <p:spPr>
          <a:xfrm flipV="1">
            <a:off x="1179796" y="4232405"/>
            <a:ext cx="321310" cy="321310"/>
          </a:xfrm>
          <a:prstGeom prst="blockArc">
            <a:avLst>
              <a:gd name="adj1" fmla="val 11230721"/>
              <a:gd name="adj2" fmla="val 0"/>
              <a:gd name="adj3" fmla="val 5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6" name="PoljeZBesedilom 5"/>
          <p:cNvSpPr txBox="1"/>
          <p:nvPr/>
        </p:nvSpPr>
        <p:spPr>
          <a:xfrm>
            <a:off x="3224381" y="4021789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 &lt; 0</a:t>
            </a:r>
            <a:endParaRPr lang="sl-SI" dirty="0"/>
          </a:p>
        </p:txBody>
      </p:sp>
      <p:sp>
        <p:nvSpPr>
          <p:cNvPr id="7" name="Odebeljen lok 6"/>
          <p:cNvSpPr/>
          <p:nvPr/>
        </p:nvSpPr>
        <p:spPr>
          <a:xfrm>
            <a:off x="3432577" y="4391121"/>
            <a:ext cx="321310" cy="321310"/>
          </a:xfrm>
          <a:prstGeom prst="blockArc">
            <a:avLst>
              <a:gd name="adj1" fmla="val 11230721"/>
              <a:gd name="adj2" fmla="val 0"/>
              <a:gd name="adj3" fmla="val 5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8" name="PoljeZBesedilom 7"/>
          <p:cNvSpPr txBox="1"/>
          <p:nvPr/>
        </p:nvSpPr>
        <p:spPr>
          <a:xfrm>
            <a:off x="971600" y="3358586"/>
            <a:ext cx="451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Graf kvadratne funkcije je </a:t>
            </a:r>
            <a:r>
              <a:rPr lang="sl-SI" b="1" dirty="0" smtClean="0">
                <a:solidFill>
                  <a:srgbClr val="FF0000"/>
                </a:solidFill>
              </a:rPr>
              <a:t>PARABOLA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043607" y="5229200"/>
            <a:ext cx="532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Koeficient a je tisti, ki določa obliko parabole. </a:t>
            </a:r>
            <a:endParaRPr lang="sl-SI" dirty="0"/>
          </a:p>
        </p:txBody>
      </p:sp>
      <p:sp>
        <p:nvSpPr>
          <p:cNvPr id="10" name="PoljeZBesedilom 9"/>
          <p:cNvSpPr txBox="1"/>
          <p:nvPr/>
        </p:nvSpPr>
        <p:spPr>
          <a:xfrm>
            <a:off x="1179796" y="2708920"/>
            <a:ext cx="557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hlinkClick r:id="rId3"/>
              </a:rPr>
              <a:t>https://www.desmos.com/calculator/ffzqpk8pxs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201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6258"/>
            <a:ext cx="64262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6258"/>
            <a:ext cx="64262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17" y="1272208"/>
            <a:ext cx="64262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16" y="1272208"/>
            <a:ext cx="64262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15" y="1272208"/>
            <a:ext cx="64262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14" y="1274845"/>
            <a:ext cx="64262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74845"/>
            <a:ext cx="64262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1043608" y="5013176"/>
            <a:ext cx="6798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i="1" dirty="0"/>
              <a:t>Teme krivulje T(p, q) je v ravninski geometriji točka, kjer doseže </a:t>
            </a:r>
            <a:endParaRPr lang="sl-SI" sz="1600" i="1" dirty="0" smtClean="0"/>
          </a:p>
          <a:p>
            <a:r>
              <a:rPr lang="sl-SI" sz="1600" i="1" dirty="0" smtClean="0"/>
              <a:t>ukrivljenost </a:t>
            </a:r>
            <a:r>
              <a:rPr lang="sl-SI" sz="1600" i="1" dirty="0"/>
              <a:t>krivulje ekstremno (minimalno ali maksimalno) vrednost.</a:t>
            </a:r>
            <a:endParaRPr lang="sl-SI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1043608" y="5782617"/>
                <a:ext cx="5628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Ničle kvadratne funkcije so točke, kjer je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=0.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782617"/>
                <a:ext cx="5628592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866" t="-8333" b="-2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1187624" y="764704"/>
                <a:ext cx="51679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Začetna vrednost kvadratne funkcije je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.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764704"/>
                <a:ext cx="5167953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061" t="-8197" b="-2459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39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/>
          </a:bodyPr>
          <a:lstStyle/>
          <a:p>
            <a:r>
              <a:rPr lang="sl-SI" sz="2800" dirty="0" smtClean="0"/>
              <a:t>TEMENSKA OBLIKA KVADRATNE FUNKCIJE</a:t>
            </a: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971600" y="1768271"/>
                <a:ext cx="71022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𝑏𝑥</m:t>
                    </m:r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sl-SI" dirty="0" smtClean="0"/>
                  <a:t>   -  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SPLOŠNA</a:t>
                </a:r>
                <a:r>
                  <a:rPr lang="sl-SI" dirty="0" smtClean="0"/>
                  <a:t> OBLIKA KVADRATNE FUNKCIJE</a:t>
                </a:r>
                <a:endParaRPr lang="sl-SI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768271"/>
                <a:ext cx="7102201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72" t="-8197" b="-2459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810951" y="2172829"/>
                <a:ext cx="272247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sl-SI" b="0" i="0" smtClean="0">
                          <a:latin typeface="Cambria Math"/>
                        </a:rPr>
                        <m:t>c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51" y="2172829"/>
                <a:ext cx="2722476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755576" y="2887512"/>
                <a:ext cx="3299173" cy="10463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sl-SI" b="0" i="0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sl-SI" b="0" i="0" smtClean="0">
                          <a:latin typeface="Cambria Math"/>
                        </a:rPr>
                        <m:t>c</m:t>
                      </m:r>
                    </m:oMath>
                  </m:oMathPara>
                </a14:m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87512"/>
                <a:ext cx="3299173" cy="10463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oljeZBesedilom 6"/>
              <p:cNvSpPr txBox="1"/>
              <p:nvPr/>
            </p:nvSpPr>
            <p:spPr>
              <a:xfrm>
                <a:off x="810951" y="3645024"/>
                <a:ext cx="3379002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sl-SI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sl-SI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51" y="3645024"/>
                <a:ext cx="3379002" cy="7693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oljeZBesedilom 7"/>
              <p:cNvSpPr txBox="1"/>
              <p:nvPr/>
            </p:nvSpPr>
            <p:spPr>
              <a:xfrm>
                <a:off x="765881" y="4601472"/>
                <a:ext cx="7546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  </m:t>
                    </m:r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sl-SI" b="0" i="1" smtClean="0">
                                <a:latin typeface="Cambria Math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+</m:t>
                    </m:r>
                    <m:r>
                      <a:rPr lang="sl-SI" b="0" i="1" smtClean="0">
                        <a:latin typeface="Cambria Math"/>
                      </a:rPr>
                      <m:t>𝑞</m:t>
                    </m:r>
                  </m:oMath>
                </a14:m>
                <a:r>
                  <a:rPr lang="sl-SI" dirty="0" smtClean="0"/>
                  <a:t>     -   </a:t>
                </a:r>
                <a:r>
                  <a:rPr lang="sl-SI" b="1" dirty="0" smtClean="0">
                    <a:solidFill>
                      <a:srgbClr val="FF0000"/>
                    </a:solidFill>
                  </a:rPr>
                  <a:t>TEMENSKA</a:t>
                </a:r>
                <a:r>
                  <a:rPr lang="sl-SI" dirty="0" smtClean="0"/>
                  <a:t> OBLIKA KVADRATNE FUNKCIJE</a:t>
                </a:r>
                <a:endParaRPr lang="sl-SI" dirty="0"/>
              </a:p>
            </p:txBody>
          </p:sp>
        </mc:Choice>
        <mc:Fallback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81" y="4601472"/>
                <a:ext cx="7546553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5946012" y="2221047"/>
                <a:ext cx="1154932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𝑝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012" y="2221047"/>
                <a:ext cx="1154932" cy="61824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5824023" y="2996898"/>
                <a:ext cx="2553841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sl-SI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𝐷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023" y="2996898"/>
                <a:ext cx="2553841" cy="64812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5944998" y="3761851"/>
                <a:ext cx="1693862" cy="652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𝑫</m:t>
                      </m:r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sl-SI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−</m:t>
                      </m:r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𝟒</m:t>
                      </m:r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𝒂𝒄</m:t>
                      </m:r>
                    </m:oMath>
                  </m:oMathPara>
                </a14:m>
                <a:endParaRPr lang="sl-SI" b="1" dirty="0" smtClean="0">
                  <a:solidFill>
                    <a:srgbClr val="7030A0"/>
                  </a:solidFill>
                </a:endParaRPr>
              </a:p>
              <a:p>
                <a:r>
                  <a:rPr lang="sl-SI" b="1" dirty="0" smtClean="0">
                    <a:solidFill>
                      <a:srgbClr val="7030A0"/>
                    </a:solidFill>
                  </a:rPr>
                  <a:t>diskriminanta</a:t>
                </a:r>
                <a:endParaRPr lang="sl-SI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998" y="3761851"/>
                <a:ext cx="1693862" cy="652551"/>
              </a:xfrm>
              <a:prstGeom prst="rect">
                <a:avLst/>
              </a:prstGeom>
              <a:blipFill rotWithShape="1">
                <a:blip r:embed="rId9"/>
                <a:stretch>
                  <a:fillRect l="-2878" r="-1799" b="-1401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64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>
              <a:xfrm>
                <a:off x="1043608" y="764704"/>
                <a:ext cx="7024744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sl-SI" dirty="0" smtClean="0"/>
                  <a:t>Nariši graf kvadratne funkcije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l-SI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sl-SI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sl-SI" b="0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sl-SI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solidFill>
                          <a:srgbClr val="DC48DC"/>
                        </a:solidFill>
                        <a:latin typeface="Cambria Math"/>
                      </a:rPr>
                      <m:t>−</m:t>
                    </m:r>
                    <m:r>
                      <a:rPr lang="sl-SI" b="0" i="1" smtClean="0">
                        <a:solidFill>
                          <a:srgbClr val="FF6600"/>
                        </a:solidFill>
                        <a:latin typeface="Cambria Math"/>
                      </a:rPr>
                      <m:t>1</m:t>
                    </m:r>
                  </m:oMath>
                </a14:m>
                <a:endParaRPr lang="sl-SI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43608" y="764704"/>
                <a:ext cx="7024744" cy="1143000"/>
              </a:xfrm>
              <a:blipFill rotWithShape="1">
                <a:blip r:embed="rId2"/>
                <a:stretch>
                  <a:fillRect l="-2602" t="-1170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1115616" y="2060848"/>
                <a:ext cx="594585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l-SI" dirty="0" smtClean="0"/>
                  <a:t>To je navadna potenčna funkcija z eksponentom 2.</a:t>
                </a:r>
              </a:p>
              <a:p>
                <a:r>
                  <a:rPr lang="sl-SI" dirty="0" smtClean="0"/>
                  <a:t>Rišemo: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b="0" i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sl-SI" b="0" i="0" smtClean="0">
                        <a:latin typeface="Cambria Math"/>
                      </a:rPr>
                      <m:t>a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/>
                      </a:rPr>
                      <m:t>=</m:t>
                    </m:r>
                    <m:r>
                      <a:rPr lang="sl-SI" b="0" i="1" smtClean="0">
                        <a:solidFill>
                          <a:srgbClr val="FF0000"/>
                        </a:solidFill>
                        <a:latin typeface="Cambria Math"/>
                      </a:rPr>
                      <m:t>−1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sl-SI" dirty="0" smtClean="0"/>
                  <a:t>   -   naredimo tabelo</a:t>
                </a:r>
              </a:p>
              <a:p>
                <a:pPr marL="342900" indent="-342900">
                  <a:buAutoNum type="alphaLcParenR"/>
                </a:pPr>
                <a:r>
                  <a:rPr lang="sl-SI" dirty="0" smtClean="0"/>
                  <a:t>narisan graf premaknemo </a:t>
                </a:r>
                <a:r>
                  <a:rPr lang="sl-SI" dirty="0" smtClean="0">
                    <a:solidFill>
                      <a:srgbClr val="00B050"/>
                    </a:solidFill>
                  </a:rPr>
                  <a:t>2</a:t>
                </a:r>
                <a:r>
                  <a:rPr lang="sl-SI" dirty="0" smtClean="0"/>
                  <a:t> </a:t>
                </a:r>
                <a:r>
                  <a:rPr lang="sl-SI" b="1" dirty="0" smtClean="0">
                    <a:solidFill>
                      <a:srgbClr val="7030A0"/>
                    </a:solidFill>
                  </a:rPr>
                  <a:t>levo</a:t>
                </a:r>
                <a:r>
                  <a:rPr lang="sl-SI" dirty="0" smtClean="0"/>
                  <a:t> in </a:t>
                </a:r>
                <a:r>
                  <a:rPr lang="sl-SI" dirty="0" smtClean="0">
                    <a:solidFill>
                      <a:srgbClr val="FF6600"/>
                    </a:solidFill>
                  </a:rPr>
                  <a:t>1</a:t>
                </a:r>
                <a:r>
                  <a:rPr lang="sl-SI" dirty="0" smtClean="0"/>
                  <a:t> </a:t>
                </a:r>
                <a:r>
                  <a:rPr lang="sl-SI" b="1" dirty="0" smtClean="0">
                    <a:solidFill>
                      <a:srgbClr val="DC48DC"/>
                    </a:solidFill>
                  </a:rPr>
                  <a:t>dol</a:t>
                </a:r>
                <a:endParaRPr lang="sl-SI" b="1" dirty="0">
                  <a:solidFill>
                    <a:srgbClr val="DC48DC"/>
                  </a:solidFill>
                </a:endParaRPr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060848"/>
                <a:ext cx="5945858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821" t="-2538" r="-103" b="-710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4425070"/>
                  </p:ext>
                </p:extLst>
              </p:nvPr>
            </p:nvGraphicFramePr>
            <p:xfrm>
              <a:off x="827584" y="3645024"/>
              <a:ext cx="1224000" cy="2226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/>
                    <a:gridCol w="61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x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l-SI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sl-SI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sl-SI" b="1" i="1" smtClean="0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sl-SI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-2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-4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-1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-1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0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0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1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-1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2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-4</a:t>
                          </a:r>
                          <a:endParaRPr lang="sl-SI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el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4425070"/>
                  </p:ext>
                </p:extLst>
              </p:nvPr>
            </p:nvGraphicFramePr>
            <p:xfrm>
              <a:off x="827584" y="3645024"/>
              <a:ext cx="1224000" cy="2226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/>
                    <a:gridCol w="612000"/>
                  </a:tblGrid>
                  <a:tr h="371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x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l-SI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02000" t="-8197" b="-5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-2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-4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-1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-1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0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0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1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-1</a:t>
                          </a:r>
                          <a:endParaRPr lang="sl-SI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2</a:t>
                          </a:r>
                          <a:endParaRPr lang="sl-SI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l-SI" dirty="0" smtClean="0"/>
                            <a:t>-4</a:t>
                          </a:r>
                          <a:endParaRPr lang="sl-SI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61177"/>
            <a:ext cx="578359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61177"/>
            <a:ext cx="578359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61177"/>
            <a:ext cx="5783590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65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477968"/>
          </a:xfrm>
        </p:spPr>
        <p:txBody>
          <a:bodyPr>
            <a:normAutofit/>
          </a:bodyPr>
          <a:lstStyle/>
          <a:p>
            <a:r>
              <a:rPr lang="sl-SI" sz="3200" dirty="0" smtClean="0"/>
              <a:t>Zapiši temensko obliko kvadratne funkcije, katere graf je na sliki:</a:t>
            </a:r>
            <a:endParaRPr lang="sl-SI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7" r="21473"/>
          <a:stretch/>
        </p:blipFill>
        <p:spPr bwMode="auto">
          <a:xfrm>
            <a:off x="5785758" y="2276872"/>
            <a:ext cx="2623458" cy="32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899592" y="2348880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Izpis podatkov: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899592" y="2704013"/>
                <a:ext cx="1099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,</m:t>
                          </m:r>
                          <m:r>
                            <a:rPr lang="sl-SI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704013"/>
                <a:ext cx="109946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854070" y="3066033"/>
                <a:ext cx="1131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rgbClr val="DC48DC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70" y="3066033"/>
                <a:ext cx="113159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ljeZBesedilom 5"/>
          <p:cNvSpPr txBox="1"/>
          <p:nvPr/>
        </p:nvSpPr>
        <p:spPr>
          <a:xfrm>
            <a:off x="899592" y="3559141"/>
            <a:ext cx="446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Temenska oblika, ker je podano teme: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Pravokotnik 7"/>
              <p:cNvSpPr/>
              <p:nvPr/>
            </p:nvSpPr>
            <p:spPr>
              <a:xfrm>
                <a:off x="899592" y="3905823"/>
                <a:ext cx="23832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905823"/>
                <a:ext cx="238328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oljeZBesedilom 8"/>
          <p:cNvSpPr txBox="1"/>
          <p:nvPr/>
        </p:nvSpPr>
        <p:spPr>
          <a:xfrm>
            <a:off x="926596" y="4437112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vstavimo podatke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avokotnik 9"/>
              <p:cNvSpPr/>
              <p:nvPr/>
            </p:nvSpPr>
            <p:spPr>
              <a:xfrm>
                <a:off x="900471" y="4817721"/>
                <a:ext cx="2047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5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rgbClr val="DC48DC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1" y="4817721"/>
                <a:ext cx="204735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jeZBesedilom 10"/>
          <p:cNvSpPr txBox="1"/>
          <p:nvPr/>
        </p:nvSpPr>
        <p:spPr>
          <a:xfrm>
            <a:off x="3157519" y="4817721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izračunamo a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926596" y="5197669"/>
                <a:ext cx="1344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5=4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6" y="5197669"/>
                <a:ext cx="134447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PoljeZBesedilom 12"/>
              <p:cNvSpPr txBox="1"/>
              <p:nvPr/>
            </p:nvSpPr>
            <p:spPr>
              <a:xfrm>
                <a:off x="912269" y="5521273"/>
                <a:ext cx="940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8=4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" y="5521273"/>
                <a:ext cx="94051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PoljeZBesedilom 13"/>
              <p:cNvSpPr txBox="1"/>
              <p:nvPr/>
            </p:nvSpPr>
            <p:spPr>
              <a:xfrm>
                <a:off x="912269" y="5892093"/>
                <a:ext cx="830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𝒂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sl-SI" b="1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" y="5892093"/>
                <a:ext cx="83067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oljeZBesedilom 14"/>
          <p:cNvSpPr txBox="1"/>
          <p:nvPr/>
        </p:nvSpPr>
        <p:spPr>
          <a:xfrm>
            <a:off x="2582637" y="5696878"/>
            <a:ext cx="325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zapišemo temensko obliko:</a:t>
            </a:r>
            <a:endParaRPr lang="sl-SI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PoljeZBesedilom 15"/>
              <p:cNvSpPr txBox="1"/>
              <p:nvPr/>
            </p:nvSpPr>
            <p:spPr>
              <a:xfrm>
                <a:off x="5751276" y="5671808"/>
                <a:ext cx="240482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sl-SI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276" y="5671808"/>
                <a:ext cx="2404826" cy="375552"/>
              </a:xfrm>
              <a:prstGeom prst="rect">
                <a:avLst/>
              </a:prstGeom>
              <a:blipFill rotWithShape="1">
                <a:blip r:embed="rId10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PoljeZBesedilom 16"/>
              <p:cNvSpPr txBox="1"/>
              <p:nvPr/>
            </p:nvSpPr>
            <p:spPr>
              <a:xfrm>
                <a:off x="2389807" y="3066033"/>
                <a:ext cx="8930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rgbClr val="DC48DC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,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807" y="3066033"/>
                <a:ext cx="89306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6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sl-SI" sz="2800" dirty="0" smtClean="0"/>
                  <a:t>Izračunaj koordinati temena kvadratne funkcije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sl-SI" sz="2800" b="0" i="1" smtClean="0">
                        <a:latin typeface="Cambria Math"/>
                      </a:rPr>
                      <m:t>=</m:t>
                    </m:r>
                    <m:r>
                      <a:rPr lang="sl-SI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sz="2800" b="0" i="1" smtClean="0">
                        <a:solidFill>
                          <a:srgbClr val="00B050"/>
                        </a:solidFill>
                        <a:latin typeface="Cambria Math"/>
                      </a:rPr>
                      <m:t>−4</m:t>
                    </m:r>
                    <m:r>
                      <a:rPr lang="sl-SI" sz="2800" b="0" i="1" smtClean="0">
                        <a:latin typeface="Cambria Math"/>
                      </a:rPr>
                      <m:t>𝑥</m:t>
                    </m:r>
                    <m:r>
                      <a:rPr lang="sl-SI" sz="2800" b="0" i="1" smtClean="0">
                        <a:latin typeface="Cambria Math"/>
                      </a:rPr>
                      <m:t>+3 </m:t>
                    </m:r>
                  </m:oMath>
                </a14:m>
                <a:r>
                  <a:rPr lang="sl-SI" sz="2800" dirty="0" smtClean="0"/>
                  <a:t>in teme zapiši.</a:t>
                </a:r>
                <a:endParaRPr lang="sl-SI" sz="2800" dirty="0"/>
              </a:p>
            </p:txBody>
          </p:sp>
        </mc:Choice>
        <mc:Fallback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388" b="-1229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jeZBesedilom 2"/>
              <p:cNvSpPr txBox="1"/>
              <p:nvPr/>
            </p:nvSpPr>
            <p:spPr>
              <a:xfrm>
                <a:off x="971600" y="2708920"/>
                <a:ext cx="98161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sl-SI" b="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𝑏</m:t>
                      </m:r>
                      <m:r>
                        <a:rPr lang="sl-SI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sl-SI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𝑐</m:t>
                      </m:r>
                      <m:r>
                        <a:rPr lang="sl-SI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708920"/>
                <a:ext cx="981615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3131840" y="2708920"/>
                <a:ext cx="1154932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708920"/>
                <a:ext cx="1154932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Pravokotnik 4"/>
              <p:cNvSpPr/>
              <p:nvPr/>
            </p:nvSpPr>
            <p:spPr>
              <a:xfrm>
                <a:off x="3131840" y="3453614"/>
                <a:ext cx="1309589" cy="6099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5" name="Pravokotni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453614"/>
                <a:ext cx="1309589" cy="60991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3131840" y="4134326"/>
                <a:ext cx="8094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𝑝</m:t>
                      </m:r>
                      <m:r>
                        <a:rPr lang="sl-SI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134326"/>
                <a:ext cx="809452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Pravokotnik 6"/>
              <p:cNvSpPr/>
              <p:nvPr/>
            </p:nvSpPr>
            <p:spPr>
              <a:xfrm>
                <a:off x="5279369" y="2677417"/>
                <a:ext cx="1778756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𝑎𝑐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7" name="Pravokot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369" y="2677417"/>
                <a:ext cx="1778756" cy="64812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Pravokotnik 7"/>
              <p:cNvSpPr/>
              <p:nvPr/>
            </p:nvSpPr>
            <p:spPr>
              <a:xfrm>
                <a:off x="5279369" y="3442394"/>
                <a:ext cx="2459969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l-SI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sl-SI" b="0" i="1" smtClean="0">
                                      <a:solidFill>
                                        <a:srgbClr val="00B050"/>
                                      </a:solidFill>
                                      <a:latin typeface="Cambria Math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sl-SI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sl-SI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9369" y="3442394"/>
                <a:ext cx="2459969" cy="64812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oljeZBesedilom 8"/>
              <p:cNvSpPr txBox="1"/>
              <p:nvPr/>
            </p:nvSpPr>
            <p:spPr>
              <a:xfrm>
                <a:off x="5327523" y="4326850"/>
                <a:ext cx="1682448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16−24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523" y="4326850"/>
                <a:ext cx="1682448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5327523" y="5075854"/>
                <a:ext cx="1195135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−8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523" y="5075854"/>
                <a:ext cx="1195135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jeZBesedilom 10"/>
              <p:cNvSpPr txBox="1"/>
              <p:nvPr/>
            </p:nvSpPr>
            <p:spPr>
              <a:xfrm>
                <a:off x="5378499" y="5877272"/>
                <a:ext cx="8104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  <m:r>
                        <a:rPr lang="sl-SI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499" y="5877272"/>
                <a:ext cx="810415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1462407" y="5075854"/>
                <a:ext cx="280743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sz="3200" b="1" i="1" smtClean="0">
                        <a:latin typeface="Cambria Math"/>
                      </a:rPr>
                      <m:t>𝑻</m:t>
                    </m:r>
                    <m:d>
                      <m:dPr>
                        <m:ctrlPr>
                          <a:rPr lang="sl-SI" sz="32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sl-SI" sz="3200" b="1" i="1" smtClean="0">
                            <a:latin typeface="Cambria Math"/>
                          </a:rPr>
                          <m:t>𝟏</m:t>
                        </m:r>
                        <m:r>
                          <a:rPr lang="sl-SI" sz="3200" b="1" i="1" smtClean="0">
                            <a:latin typeface="Cambria Math"/>
                          </a:rPr>
                          <m:t>,</m:t>
                        </m:r>
                        <m:r>
                          <a:rPr lang="sl-SI" sz="3200" b="1" i="1" smtClean="0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sl-SI" sz="3200" b="1" dirty="0" smtClean="0"/>
                  <a:t>   teme</a:t>
                </a:r>
                <a:endParaRPr lang="sl-SI" sz="3200" b="1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407" y="5075854"/>
                <a:ext cx="2807435" cy="584775"/>
              </a:xfrm>
              <a:prstGeom prst="rect">
                <a:avLst/>
              </a:prstGeom>
              <a:blipFill rotWithShape="1">
                <a:blip r:embed="rId12"/>
                <a:stretch>
                  <a:fillRect t="-13542" r="-4783" b="-33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05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Zapiši kvadratno funkcijo s temenom T(3,-1), če je f(5) = 7.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2348880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Izpis podatkov: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PoljeZBesedilom 4"/>
              <p:cNvSpPr txBox="1"/>
              <p:nvPr/>
            </p:nvSpPr>
            <p:spPr>
              <a:xfrm>
                <a:off x="899592" y="2704013"/>
                <a:ext cx="1099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,</m:t>
                          </m:r>
                          <m:r>
                            <a:rPr lang="sl-SI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704013"/>
                <a:ext cx="109946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PoljeZBesedilom 5"/>
              <p:cNvSpPr txBox="1"/>
              <p:nvPr/>
            </p:nvSpPr>
            <p:spPr>
              <a:xfrm>
                <a:off x="854070" y="3066033"/>
                <a:ext cx="1131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solidFill>
                                <a:srgbClr val="DC48DC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070" y="3066033"/>
                <a:ext cx="1131592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PoljeZBesedilom 6"/>
          <p:cNvSpPr txBox="1"/>
          <p:nvPr/>
        </p:nvSpPr>
        <p:spPr>
          <a:xfrm>
            <a:off x="899592" y="3559141"/>
            <a:ext cx="446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Temenska oblika, ker je podano teme: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Pravokotnik 7"/>
              <p:cNvSpPr/>
              <p:nvPr/>
            </p:nvSpPr>
            <p:spPr>
              <a:xfrm>
                <a:off x="899592" y="3905823"/>
                <a:ext cx="23832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r>
                        <a:rPr lang="sl-SI" b="0" i="1" smtClean="0">
                          <a:latin typeface="Cambria Math"/>
                        </a:rPr>
                        <m:t>𝑞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8" name="Pravokotni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905823"/>
                <a:ext cx="238328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PoljeZBesedilom 8"/>
          <p:cNvSpPr txBox="1"/>
          <p:nvPr/>
        </p:nvSpPr>
        <p:spPr>
          <a:xfrm>
            <a:off x="926596" y="4437112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vstavimo podatke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avokotnik 9"/>
              <p:cNvSpPr/>
              <p:nvPr/>
            </p:nvSpPr>
            <p:spPr>
              <a:xfrm>
                <a:off x="900471" y="4817721"/>
                <a:ext cx="20473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7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solidFill>
                                    <a:srgbClr val="DC48DC"/>
                                  </a:solidFill>
                                  <a:latin typeface="Cambria Math"/>
                                </a:rPr>
                                <m:t>5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0" name="Pravokotni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471" y="4817721"/>
                <a:ext cx="204735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ljeZBesedilom 10"/>
          <p:cNvSpPr txBox="1"/>
          <p:nvPr/>
        </p:nvSpPr>
        <p:spPr>
          <a:xfrm>
            <a:off x="3157519" y="4817721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izračunamo a</a:t>
            </a:r>
            <a:endParaRPr lang="sl-S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PoljeZBesedilom 11"/>
              <p:cNvSpPr txBox="1"/>
              <p:nvPr/>
            </p:nvSpPr>
            <p:spPr>
              <a:xfrm>
                <a:off x="926596" y="5197669"/>
                <a:ext cx="13444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</a:rPr>
                        <m:t>7</m:t>
                      </m:r>
                      <m:r>
                        <a:rPr lang="sl-SI" b="0" i="1" smtClean="0">
                          <a:latin typeface="Cambria Math"/>
                        </a:rPr>
                        <m:t>=4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596" y="5197669"/>
                <a:ext cx="134447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PoljeZBesedilom 12"/>
              <p:cNvSpPr txBox="1"/>
              <p:nvPr/>
            </p:nvSpPr>
            <p:spPr>
              <a:xfrm>
                <a:off x="912269" y="5521273"/>
                <a:ext cx="9405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8=4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" y="5521273"/>
                <a:ext cx="94051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PoljeZBesedilom 13"/>
              <p:cNvSpPr txBox="1"/>
              <p:nvPr/>
            </p:nvSpPr>
            <p:spPr>
              <a:xfrm>
                <a:off x="912269" y="5892093"/>
                <a:ext cx="8306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𝒂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sl-SI" b="1" dirty="0">
                  <a:solidFill>
                    <a:srgbClr val="FF6600"/>
                  </a:solidFill>
                </a:endParaRPr>
              </a:p>
            </p:txBody>
          </p:sp>
        </mc:Choice>
        <mc:Fallback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" y="5892093"/>
                <a:ext cx="83067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oljeZBesedilom 14"/>
          <p:cNvSpPr txBox="1"/>
          <p:nvPr/>
        </p:nvSpPr>
        <p:spPr>
          <a:xfrm>
            <a:off x="2582637" y="5696878"/>
            <a:ext cx="325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zapišemo temensko obliko:</a:t>
            </a:r>
            <a:endParaRPr lang="sl-SI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PoljeZBesedilom 15"/>
              <p:cNvSpPr txBox="1"/>
              <p:nvPr/>
            </p:nvSpPr>
            <p:spPr>
              <a:xfrm>
                <a:off x="5751276" y="5671808"/>
                <a:ext cx="240482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solidFill>
                            <a:srgbClr val="FF6600"/>
                          </a:solidFill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sl-SI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sl-SI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</m:t>
                      </m:r>
                      <m:r>
                        <a:rPr lang="sl-SI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sl-SI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276" y="5671808"/>
                <a:ext cx="2404826" cy="375552"/>
              </a:xfrm>
              <a:prstGeom prst="rect">
                <a:avLst/>
              </a:prstGeom>
              <a:blipFill rotWithShape="1">
                <a:blip r:embed="rId9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81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1446</TotalTime>
  <Words>1373</Words>
  <Application>Microsoft Office PowerPoint</Application>
  <PresentationFormat>Diaprojekcija na zaslonu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Austin</vt:lpstr>
      <vt:lpstr>KVADRATNA FUNKCIJA</vt:lpstr>
      <vt:lpstr>DEFINICIJA</vt:lpstr>
      <vt:lpstr>GRAF FUNKCIJE f(x)=ax^2</vt:lpstr>
      <vt:lpstr>PowerPointova predstavitev</vt:lpstr>
      <vt:lpstr>TEMENSKA OBLIKA KVADRATNE FUNKCIJE</vt:lpstr>
      <vt:lpstr>Nariši graf kvadratne funkcije f(x)=-(x+2)^2-1</vt:lpstr>
      <vt:lpstr>Zapiši temensko obliko kvadratne funkcije, katere graf je na sliki:</vt:lpstr>
      <vt:lpstr>Izračunaj koordinati temena kvadratne funkcije f(x)=2x^2-4x+3 in teme zapiši.</vt:lpstr>
      <vt:lpstr>Zapiši kvadratno funkcijo s temenom T(3,-1), če je f(5) = 7.</vt:lpstr>
      <vt:lpstr>Izračunaj največjo vrednost funkcije f(x)=-2x^2+7x-3.</vt:lpstr>
      <vt:lpstr>Dana je funkcija f(x)=-x^2+5x+4</vt:lpstr>
      <vt:lpstr>PowerPointova predstavitev</vt:lpstr>
      <vt:lpstr>Na sliki je graf funkcije f: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KVADRATNA FUNKCIJA</dc:title>
  <dc:creator>Mateja Jakob</dc:creator>
  <cp:lastModifiedBy>Mateja Jakob</cp:lastModifiedBy>
  <cp:revision>22</cp:revision>
  <dcterms:created xsi:type="dcterms:W3CDTF">2020-04-02T04:18:22Z</dcterms:created>
  <dcterms:modified xsi:type="dcterms:W3CDTF">2020-04-03T04:25:18Z</dcterms:modified>
</cp:coreProperties>
</file>