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11" name="Ograda številke diapoz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9" name="Ograda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7CBAA8E-C477-4357-988C-2890B446A56D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DC900C3-59CB-4284-95F6-8BEB26622B19}" type="slidenum">
              <a:rPr lang="sl-SI" smtClean="0"/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image" Target="../media/image68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5" Type="http://schemas.openxmlformats.org/officeDocument/2006/relationships/image" Target="../media/image75.png"/><Relationship Id="rId10" Type="http://schemas.openxmlformats.org/officeDocument/2006/relationships/image" Target="../media/image38.png"/><Relationship Id="rId4" Type="http://schemas.openxmlformats.org/officeDocument/2006/relationships/image" Target="../media/image45.png"/><Relationship Id="rId9" Type="http://schemas.openxmlformats.org/officeDocument/2006/relationships/image" Target="../media/image37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41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83.png"/><Relationship Id="rId5" Type="http://schemas.openxmlformats.org/officeDocument/2006/relationships/image" Target="../media/image80.png"/><Relationship Id="rId15" Type="http://schemas.openxmlformats.org/officeDocument/2006/relationships/image" Target="../media/image86.png"/><Relationship Id="rId10" Type="http://schemas.openxmlformats.org/officeDocument/2006/relationships/image" Target="../media/image38.png"/><Relationship Id="rId4" Type="http://schemas.openxmlformats.org/officeDocument/2006/relationships/image" Target="../media/image79.png"/><Relationship Id="rId9" Type="http://schemas.openxmlformats.org/officeDocument/2006/relationships/image" Target="../media/image37.png"/><Relationship Id="rId1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41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93.png"/><Relationship Id="rId2" Type="http://schemas.openxmlformats.org/officeDocument/2006/relationships/image" Target="../media/image87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92.png"/><Relationship Id="rId5" Type="http://schemas.openxmlformats.org/officeDocument/2006/relationships/image" Target="../media/image90.png"/><Relationship Id="rId15" Type="http://schemas.openxmlformats.org/officeDocument/2006/relationships/image" Target="../media/image95.png"/><Relationship Id="rId10" Type="http://schemas.openxmlformats.org/officeDocument/2006/relationships/image" Target="../media/image38.png"/><Relationship Id="rId4" Type="http://schemas.openxmlformats.org/officeDocument/2006/relationships/image" Target="../media/image89.png"/><Relationship Id="rId9" Type="http://schemas.openxmlformats.org/officeDocument/2006/relationships/image" Target="../media/image37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38.png"/><Relationship Id="rId4" Type="http://schemas.openxmlformats.org/officeDocument/2006/relationships/image" Target="../media/image45.png"/><Relationship Id="rId9" Type="http://schemas.openxmlformats.org/officeDocument/2006/relationships/image" Target="../media/image37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10" Type="http://schemas.openxmlformats.org/officeDocument/2006/relationships/image" Target="../media/image38.png"/><Relationship Id="rId4" Type="http://schemas.openxmlformats.org/officeDocument/2006/relationships/image" Target="../media/image54.png"/><Relationship Id="rId9" Type="http://schemas.openxmlformats.org/officeDocument/2006/relationships/image" Target="../media/image37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KVADRATNA FUNKCIJA 2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ničle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0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Poišči ničli kvadratne funkcije:</a:t>
                </a:r>
                <a:br>
                  <a:rPr lang="sl-SI" dirty="0" smtClean="0"/>
                </a:b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−2</m:t>
                        </m:r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/>
                      </a:rPr>
                      <m:t>−</m:t>
                    </m:r>
                    <m:r>
                      <a:rPr lang="sl-SI" b="0" i="1" smtClean="0">
                        <a:latin typeface="Cambria Math"/>
                      </a:rPr>
                      <m:t>2</m:t>
                    </m:r>
                    <m:r>
                      <a:rPr lang="sl-SI" i="1">
                        <a:latin typeface="Cambria Math"/>
                      </a:rPr>
                      <m:t>𝑥</m:t>
                    </m:r>
                    <m:r>
                      <a:rPr lang="sl-SI" b="0" i="1" smtClean="0">
                        <a:latin typeface="Cambria Math"/>
                      </a:rPr>
                      <m:t>−12</m:t>
                    </m:r>
                  </m:oMath>
                </a14:m>
                <a:r>
                  <a:rPr lang="sl-SI" dirty="0"/>
                  <a:t> </a:t>
                </a: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877" r="-3185" b="-53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539552" y="1844824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Določimo a, b, c.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539552" y="2492896"/>
                <a:ext cx="978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9789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539552" y="2834738"/>
                <a:ext cx="97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34738"/>
                <a:ext cx="9752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539552" y="3204070"/>
                <a:ext cx="108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=−12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04070"/>
                <a:ext cx="108645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/>
          <p:cNvSpPr txBox="1"/>
          <p:nvPr/>
        </p:nvSpPr>
        <p:spPr>
          <a:xfrm>
            <a:off x="539552" y="3861048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Izračunamo diskriminanto: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539552" y="4826361"/>
                <a:ext cx="3149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26361"/>
                <a:ext cx="314977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539552" y="5301208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𝑫</m:t>
                      </m:r>
                      <m:r>
                        <a:rPr lang="sl-SI" b="1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=−</m:t>
                      </m:r>
                      <m:r>
                        <a:rPr lang="sl-SI" b="1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𝟗𝟐</m:t>
                      </m:r>
                    </m:oMath>
                  </m:oMathPara>
                </a14:m>
                <a:endParaRPr lang="sl-SI" b="1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01208"/>
                <a:ext cx="116570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oljeZBesedilom 18"/>
          <p:cNvSpPr txBox="1"/>
          <p:nvPr/>
        </p:nvSpPr>
        <p:spPr>
          <a:xfrm>
            <a:off x="4283968" y="5024209"/>
            <a:ext cx="3927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FF00"/>
                </a:solidFill>
              </a:rPr>
              <a:t>Diskriminanta je negativna, zato</a:t>
            </a:r>
          </a:p>
          <a:p>
            <a:r>
              <a:rPr lang="sl-SI" b="1" dirty="0" smtClean="0">
                <a:solidFill>
                  <a:srgbClr val="FFFF00"/>
                </a:solidFill>
              </a:rPr>
              <a:t>kvadratna funkcija nima ničel.</a:t>
            </a:r>
            <a:endParaRPr lang="sl-SI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/>
                  <a:t>Poišči ničli kvadratne funkcije:</a:t>
                </a:r>
                <a:br>
                  <a:rPr lang="sl-SI" dirty="0"/>
                </a:b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/>
                      </a:rPr>
                      <m:t>−6</m:t>
                    </m:r>
                    <m:r>
                      <a:rPr lang="sl-SI" i="1">
                        <a:latin typeface="Cambria Math"/>
                      </a:rPr>
                      <m:t>𝑥</m:t>
                    </m:r>
                  </m:oMath>
                </a14:m>
                <a:r>
                  <a:rPr lang="sl-SI" dirty="0"/>
                  <a:t> </a:t>
                </a:r>
                <a:r>
                  <a:rPr lang="sl-SI" dirty="0" smtClean="0"/>
                  <a:t>+9</a:t>
                </a:r>
                <a:endParaRPr lang="sl-SI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877" r="-3185" b="-2834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539552" y="1844824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Določimo a, b, c.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539552" y="2834738"/>
                <a:ext cx="97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34738"/>
                <a:ext cx="9752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539552" y="3204070"/>
                <a:ext cx="78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04070"/>
                <a:ext cx="7850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/>
          <p:cNvSpPr txBox="1"/>
          <p:nvPr/>
        </p:nvSpPr>
        <p:spPr>
          <a:xfrm>
            <a:off x="539552" y="3861048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Izračunamo diskriminanto: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539552" y="4826361"/>
                <a:ext cx="2292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∙1∙9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26361"/>
                <a:ext cx="229210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539552" y="5301208"/>
                <a:ext cx="83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01208"/>
                <a:ext cx="8390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860031" y="1844824"/>
            <a:ext cx="302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Zapišemo formulo za ničle: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avokotnik 11"/>
              <p:cNvSpPr/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sl-SI" b="1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</m:rad>
                        </m:num>
                        <m:den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ravoko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4117004" y="4374396"/>
                <a:ext cx="1450718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6+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4374396"/>
                <a:ext cx="1450718" cy="6732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4117004" y="5195693"/>
                <a:ext cx="9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5195693"/>
                <a:ext cx="92519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/>
              <p:cNvSpPr txBox="1"/>
              <p:nvPr/>
            </p:nvSpPr>
            <p:spPr>
              <a:xfrm>
                <a:off x="6372545" y="4368881"/>
                <a:ext cx="1456040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6−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45" y="4368881"/>
                <a:ext cx="1456040" cy="6732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/>
              <p:cNvSpPr txBox="1"/>
              <p:nvPr/>
            </p:nvSpPr>
            <p:spPr>
              <a:xfrm>
                <a:off x="6360849" y="5211353"/>
                <a:ext cx="9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sl-SI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PoljeZBesedilom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5211353"/>
                <a:ext cx="925190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oljeZBesedilom 18"/>
          <p:cNvSpPr txBox="1"/>
          <p:nvPr/>
        </p:nvSpPr>
        <p:spPr>
          <a:xfrm>
            <a:off x="4117004" y="5653531"/>
            <a:ext cx="357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Obe rešitvi sta enaki. Zapišemo: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/>
              <p:cNvSpPr txBox="1"/>
              <p:nvPr/>
            </p:nvSpPr>
            <p:spPr>
              <a:xfrm>
                <a:off x="5264373" y="6022863"/>
                <a:ext cx="106144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sl-SI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PoljeZBesedilom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373" y="6022863"/>
                <a:ext cx="1061444" cy="38151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44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Poišči ničli kvadratne funkcije:</a:t>
                </a:r>
                <a:br>
                  <a:rPr lang="sl-SI" dirty="0" smtClean="0"/>
                </a:b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9</m:t>
                        </m:r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/>
                      </a:rPr>
                      <m:t>−</m:t>
                    </m:r>
                    <m:r>
                      <a:rPr lang="sl-SI" b="0" i="1" smtClean="0">
                        <a:latin typeface="Cambria Math"/>
                      </a:rPr>
                      <m:t>18</m:t>
                    </m:r>
                    <m:r>
                      <a:rPr lang="sl-SI" i="1">
                        <a:latin typeface="Cambria Math"/>
                      </a:rPr>
                      <m:t>𝑥</m:t>
                    </m:r>
                    <m:r>
                      <a:rPr lang="sl-SI" b="0" i="1" smtClean="0">
                        <a:latin typeface="Cambria Math"/>
                      </a:rPr>
                      <m:t>+4</m:t>
                    </m:r>
                  </m:oMath>
                </a14:m>
                <a:r>
                  <a:rPr lang="sl-SI" dirty="0"/>
                  <a:t> </a:t>
                </a: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877" r="-3185" b="-53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539552" y="1844824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Določimo a, b, c.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539552" y="2834738"/>
                <a:ext cx="1103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=−18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34738"/>
                <a:ext cx="110344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539552" y="3204070"/>
                <a:ext cx="78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04070"/>
                <a:ext cx="7850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/>
          <p:cNvSpPr txBox="1"/>
          <p:nvPr/>
        </p:nvSpPr>
        <p:spPr>
          <a:xfrm>
            <a:off x="539552" y="3861048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Izračunamo diskriminanto: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539552" y="4826361"/>
                <a:ext cx="2420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−18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∙9∙4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26361"/>
                <a:ext cx="242034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539552" y="5301208"/>
                <a:ext cx="1095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=180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01208"/>
                <a:ext cx="109549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860031" y="1844824"/>
            <a:ext cx="302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Zapišemo formulo za ničle: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avokotnik 11"/>
              <p:cNvSpPr/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sl-SI" b="1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</m:rad>
                        </m:num>
                        <m:den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ravoko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4117004" y="4374396"/>
                <a:ext cx="1835439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18+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180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∙9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4374396"/>
                <a:ext cx="1835439" cy="6732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4117004" y="5195693"/>
                <a:ext cx="1490343" cy="67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5195693"/>
                <a:ext cx="1490343" cy="67601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/>
              <p:cNvSpPr txBox="1"/>
              <p:nvPr/>
            </p:nvSpPr>
            <p:spPr>
              <a:xfrm>
                <a:off x="6372545" y="4368881"/>
                <a:ext cx="1840760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18−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180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∙9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45" y="4368881"/>
                <a:ext cx="1840760" cy="6732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/>
              <p:cNvSpPr txBox="1"/>
              <p:nvPr/>
            </p:nvSpPr>
            <p:spPr>
              <a:xfrm>
                <a:off x="6360849" y="5195693"/>
                <a:ext cx="1490343" cy="676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sl-SI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PoljeZBesedilom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5195693"/>
                <a:ext cx="1490343" cy="67601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5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53218"/>
                <a:ext cx="8363272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sl-SI" sz="3200" dirty="0" smtClean="0"/>
                  <a:t>Kvadratno funkcijo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sz="3200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sl-SI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sz="3200" b="0" i="1" smtClean="0">
                        <a:latin typeface="Cambria Math"/>
                      </a:rPr>
                      <m:t>+6</m:t>
                    </m:r>
                    <m:r>
                      <a:rPr lang="sl-SI" sz="3200" b="0" i="1" smtClean="0">
                        <a:latin typeface="Cambria Math"/>
                      </a:rPr>
                      <m:t>𝑥</m:t>
                    </m:r>
                    <m:r>
                      <a:rPr lang="sl-SI" sz="3200" b="0" i="1" smtClean="0">
                        <a:latin typeface="Cambria Math"/>
                      </a:rPr>
                      <m:t>+3 </m:t>
                    </m:r>
                  </m:oMath>
                </a14:m>
                <a:r>
                  <a:rPr lang="sl-SI" sz="3200" dirty="0" smtClean="0"/>
                  <a:t/>
                </a:r>
                <a:br>
                  <a:rPr lang="sl-SI" sz="3200" dirty="0" smtClean="0"/>
                </a:br>
                <a:r>
                  <a:rPr lang="sl-SI" sz="3200" dirty="0" smtClean="0"/>
                  <a:t>zapiši v obliki za ničle.</a:t>
                </a:r>
                <a:endParaRPr lang="sl-SI" sz="32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53218"/>
                <a:ext cx="8363272" cy="1143000"/>
              </a:xfrm>
              <a:blipFill rotWithShape="1">
                <a:blip r:embed="rId2"/>
                <a:stretch>
                  <a:fillRect l="-1603" t="-2139" b="-2139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539552" y="1844824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Določimo a, b, c.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539552" y="2834738"/>
                <a:ext cx="802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34738"/>
                <a:ext cx="80207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539552" y="3204070"/>
                <a:ext cx="78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04070"/>
                <a:ext cx="7850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/>
          <p:cNvSpPr txBox="1"/>
          <p:nvPr/>
        </p:nvSpPr>
        <p:spPr>
          <a:xfrm>
            <a:off x="539552" y="3861048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Izračunamo diskriminanto: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539552" y="4826361"/>
                <a:ext cx="1927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∙3∙3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26361"/>
                <a:ext cx="192738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539552" y="5301208"/>
                <a:ext cx="83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01208"/>
                <a:ext cx="8390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860031" y="1844824"/>
            <a:ext cx="302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Zapišemo formulo za ničle: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avokotnik 11"/>
              <p:cNvSpPr/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sl-SI" b="1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</m:rad>
                        </m:num>
                        <m:den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ravoko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4117004" y="4374396"/>
                <a:ext cx="1623841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−6+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∙3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4374396"/>
                <a:ext cx="1623841" cy="6750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4117004" y="5195693"/>
                <a:ext cx="1098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5195693"/>
                <a:ext cx="109831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/>
              <p:cNvSpPr txBox="1"/>
              <p:nvPr/>
            </p:nvSpPr>
            <p:spPr>
              <a:xfrm>
                <a:off x="6372545" y="4368881"/>
                <a:ext cx="1629164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−6−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∙3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45" y="4368881"/>
                <a:ext cx="1629164" cy="67505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/>
              <p:cNvSpPr txBox="1"/>
              <p:nvPr/>
            </p:nvSpPr>
            <p:spPr>
              <a:xfrm>
                <a:off x="6360849" y="5195693"/>
                <a:ext cx="1098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sl-SI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PoljeZBesedilom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5195693"/>
                <a:ext cx="1098314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/>
              <p:cNvSpPr txBox="1"/>
              <p:nvPr/>
            </p:nvSpPr>
            <p:spPr>
              <a:xfrm>
                <a:off x="1187624" y="6165304"/>
                <a:ext cx="6227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Ničelna oblika: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</m:t>
                    </m:r>
                    <m:r>
                      <a:rPr lang="sl-SI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sl-SI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sl-SI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l-SI" b="0" i="1" smtClean="0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19" name="PoljeZBesedilom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6165304"/>
                <a:ext cx="6227218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881" t="-8197" b="-2459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0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l-SI" sz="2800" dirty="0" smtClean="0"/>
                  <a:t>Določi ničle, teme in začetno vrednost funkcije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sz="28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sl-SI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sz="2800" b="0" i="1" smtClean="0">
                        <a:latin typeface="Cambria Math"/>
                      </a:rPr>
                      <m:t>+3</m:t>
                    </m:r>
                    <m:r>
                      <a:rPr lang="sl-SI" sz="2800" b="0" i="1" smtClean="0">
                        <a:latin typeface="Cambria Math"/>
                      </a:rPr>
                      <m:t>𝑥</m:t>
                    </m:r>
                    <m:r>
                      <a:rPr lang="sl-SI" sz="2800" b="0" i="1" smtClean="0">
                        <a:latin typeface="Cambria Math"/>
                      </a:rPr>
                      <m:t>−5 </m:t>
                    </m:r>
                  </m:oMath>
                </a14:m>
                <a:r>
                  <a:rPr lang="sl-SI" sz="2800" dirty="0" smtClean="0"/>
                  <a:t>ter nariši njen graf.</a:t>
                </a:r>
                <a:endParaRPr lang="sl-SI" sz="28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3111" b="-187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395536" y="1788122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88122"/>
                <a:ext cx="80586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394115" y="2179456"/>
                <a:ext cx="802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15" y="2179456"/>
                <a:ext cx="80207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394115" y="2581353"/>
                <a:ext cx="958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15" y="2581353"/>
                <a:ext cx="95821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443541" y="323393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41" y="3233936"/>
                <a:ext cx="159575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395536" y="3571002"/>
                <a:ext cx="2292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∙2∙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71002"/>
                <a:ext cx="229210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395536" y="3961811"/>
                <a:ext cx="96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=49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61811"/>
                <a:ext cx="96725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440960" y="4725144"/>
                <a:ext cx="271946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∙2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0" y="4725144"/>
                <a:ext cx="2719462" cy="6182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467544" y="5661248"/>
                <a:ext cx="2848665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49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49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61248"/>
                <a:ext cx="2848665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/>
              <p:cNvSpPr txBox="1"/>
              <p:nvPr/>
            </p:nvSpPr>
            <p:spPr>
              <a:xfrm>
                <a:off x="3707904" y="1814412"/>
                <a:ext cx="1709058" cy="686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814412"/>
                <a:ext cx="1709058" cy="6860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3707904" y="2729013"/>
                <a:ext cx="1752083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−3+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49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∙2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729013"/>
                <a:ext cx="1752083" cy="67505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3707904" y="3592479"/>
                <a:ext cx="895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92479"/>
                <a:ext cx="89518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PoljeZBesedilom 14"/>
              <p:cNvSpPr txBox="1"/>
              <p:nvPr/>
            </p:nvSpPr>
            <p:spPr>
              <a:xfrm>
                <a:off x="6084167" y="1788122"/>
                <a:ext cx="1729769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1788122"/>
                <a:ext cx="1729769" cy="67505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6106569" y="2683608"/>
                <a:ext cx="1757404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−3−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49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∙2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69" y="2683608"/>
                <a:ext cx="1757404" cy="67326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/>
              <p:cNvSpPr txBox="1"/>
              <p:nvPr/>
            </p:nvSpPr>
            <p:spPr>
              <a:xfrm>
                <a:off x="6106569" y="3446004"/>
                <a:ext cx="1112099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69" y="3446004"/>
                <a:ext cx="1112099" cy="61651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/>
              <p:cNvSpPr txBox="1"/>
              <p:nvPr/>
            </p:nvSpPr>
            <p:spPr>
              <a:xfrm>
                <a:off x="2035242" y="1824597"/>
                <a:ext cx="1298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8" name="PoljeZBesedilom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242" y="1824597"/>
                <a:ext cx="1298304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54" y="4331143"/>
            <a:ext cx="385572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oljeZBesedilom 18"/>
              <p:cNvSpPr txBox="1"/>
              <p:nvPr/>
            </p:nvSpPr>
            <p:spPr>
              <a:xfrm>
                <a:off x="3188659" y="5168192"/>
                <a:ext cx="1347100" cy="485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𝑇</m:t>
                    </m:r>
                    <m:r>
                      <a:rPr lang="sl-SI" b="0" i="1" smtClean="0">
                        <a:latin typeface="Cambria Math"/>
                      </a:rPr>
                      <m:t>(−</m:t>
                    </m:r>
                    <m:f>
                      <m:fPr>
                        <m:ctrlPr>
                          <a:rPr lang="sl-SI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sl-SI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l-SI" b="0" i="1" smtClean="0">
                        <a:latin typeface="Cambria Math"/>
                      </a:rPr>
                      <m:t>,−</m:t>
                    </m:r>
                    <m:f>
                      <m:fPr>
                        <m:ctrlPr>
                          <a:rPr lang="sl-SI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49</m:t>
                        </m:r>
                      </m:num>
                      <m:den>
                        <m:r>
                          <a:rPr lang="sl-SI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dirty="0" smtClean="0"/>
                  <a:t>)</a:t>
                </a:r>
                <a:endParaRPr lang="sl-SI" dirty="0"/>
              </a:p>
            </p:txBody>
          </p:sp>
        </mc:Choice>
        <mc:Fallback>
          <p:sp>
            <p:nvSpPr>
              <p:cNvPr id="19" name="PoljeZBesedilom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59" y="5168192"/>
                <a:ext cx="1347100" cy="485902"/>
              </a:xfrm>
              <a:prstGeom prst="rect">
                <a:avLst/>
              </a:prstGeom>
              <a:blipFill rotWithShape="1">
                <a:blip r:embed="rId19"/>
                <a:stretch>
                  <a:fillRect r="-3167" b="-625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oljeZBesedilom 19"/>
          <p:cNvSpPr txBox="1"/>
          <p:nvPr/>
        </p:nvSpPr>
        <p:spPr>
          <a:xfrm>
            <a:off x="3509185" y="479886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</a:t>
            </a:r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2049329" y="1455265"/>
            <a:ext cx="195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začetna vrednost</a:t>
            </a:r>
            <a:endParaRPr lang="sl-SI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5868143" y="145526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ničle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34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sl-SI" sz="2800" dirty="0" smtClean="0"/>
                  <a:t>Kvadratno funkcijo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sz="2800" b="0" i="1" smtClean="0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sl-SI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sz="2800" b="0" i="1" smtClean="0">
                            <a:latin typeface="Cambria Math"/>
                          </a:rPr>
                          <m:t>𝑥</m:t>
                        </m:r>
                        <m:r>
                          <a:rPr lang="sl-SI" sz="28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sl-SI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sz="2800" b="0" i="1" smtClean="0">
                            <a:latin typeface="Cambria Math"/>
                          </a:rPr>
                          <m:t>𝑥</m:t>
                        </m:r>
                        <m:r>
                          <a:rPr lang="sl-SI" sz="2800" b="0" i="1" smtClean="0">
                            <a:latin typeface="Cambria Math"/>
                          </a:rPr>
                          <m:t>+4</m:t>
                        </m:r>
                      </m:e>
                    </m:d>
                  </m:oMath>
                </a14:m>
                <a:r>
                  <a:rPr lang="sl-SI" sz="2800" dirty="0" smtClean="0"/>
                  <a:t> zapiši v preostalih dveh oblikah.</a:t>
                </a:r>
                <a:endParaRPr lang="sl-SI" sz="28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259" r="-222" b="-187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611560" y="1700808"/>
            <a:ext cx="244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Odpravimo oklepaje: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611560" y="2267744"/>
                <a:ext cx="7318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+4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/>
                            </a:rPr>
                            <m:t>+4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+12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−6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−24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67744"/>
                <a:ext cx="731879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683568" y="2780928"/>
                <a:ext cx="4150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/>
                      </a:rPr>
                      <m:t>+6</m:t>
                    </m:r>
                    <m:r>
                      <a:rPr lang="sl-SI" b="0" i="1" smtClean="0">
                        <a:latin typeface="Cambria Math"/>
                      </a:rPr>
                      <m:t>𝑥</m:t>
                    </m:r>
                    <m:r>
                      <a:rPr lang="sl-SI" b="0" i="1" smtClean="0">
                        <a:latin typeface="Cambria Math"/>
                      </a:rPr>
                      <m:t>−24</m:t>
                    </m:r>
                  </m:oMath>
                </a14:m>
                <a:r>
                  <a:rPr lang="sl-SI" dirty="0" smtClean="0"/>
                  <a:t> – splošna oblike</a:t>
                </a:r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80928"/>
                <a:ext cx="415068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94" t="-8197" r="-734" b="-2459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jeZBesedilom 5"/>
          <p:cNvSpPr txBox="1"/>
          <p:nvPr/>
        </p:nvSpPr>
        <p:spPr>
          <a:xfrm>
            <a:off x="683568" y="3717032"/>
            <a:ext cx="205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Izračunamo teme: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683568" y="4941168"/>
                <a:ext cx="268099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∙3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941168"/>
                <a:ext cx="2680990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683568" y="5691507"/>
                <a:ext cx="281019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324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∙3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=−27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91507"/>
                <a:ext cx="2810193" cy="6127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683568" y="4293096"/>
                <a:ext cx="4292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∙3∙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−24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=324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93096"/>
                <a:ext cx="429277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jeZBesedilom 9"/>
          <p:cNvSpPr txBox="1"/>
          <p:nvPr/>
        </p:nvSpPr>
        <p:spPr>
          <a:xfrm>
            <a:off x="5508104" y="3717032"/>
            <a:ext cx="205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Temenska oblika: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5508104" y="4264563"/>
                <a:ext cx="2376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264563"/>
                <a:ext cx="237686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/>
              <p:cNvSpPr txBox="1"/>
              <p:nvPr/>
            </p:nvSpPr>
            <p:spPr>
              <a:xfrm>
                <a:off x="5508104" y="4941168"/>
                <a:ext cx="2492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−27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941168"/>
                <a:ext cx="249286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48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Naslov 1"/>
              <p:cNvSpPr txBox="1">
                <a:spLocks/>
              </p:cNvSpPr>
              <p:nvPr/>
            </p:nvSpPr>
            <p:spPr>
              <a:xfrm>
                <a:off x="457200" y="253218"/>
                <a:ext cx="8229600" cy="1143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54864" algn="r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2">
                        <a:tint val="100000"/>
                        <a:shade val="90000"/>
                        <a:satMod val="250000"/>
                        <a:alpha val="100000"/>
                      </a:schemeClr>
                    </a:solidFill>
                    <a:effectLst>
                      <a:outerShdw blurRad="38100" dist="25500" dir="5400000" algn="tl" rotWithShape="0">
                        <a:srgbClr val="000000">
                          <a:satMod val="180000"/>
                          <a:alpha val="7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pPr algn="l"/>
                <a:r>
                  <a:rPr lang="sl-SI" sz="2800" dirty="0" smtClean="0"/>
                  <a:t>Kvadratno funkcijo </a:t>
                </a:r>
                <a14:m>
                  <m:oMath xmlns:m="http://schemas.openxmlformats.org/officeDocument/2006/math">
                    <m:r>
                      <a:rPr lang="sl-SI" sz="28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sz="280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sz="28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sz="2800" b="0" i="1" smtClean="0">
                        <a:latin typeface="Cambria Math"/>
                      </a:rPr>
                      <m:t>+5</m:t>
                    </m:r>
                    <m:r>
                      <a:rPr lang="sl-SI" sz="2800" b="0" i="1" smtClean="0">
                        <a:latin typeface="Cambria Math"/>
                      </a:rPr>
                      <m:t>𝑥</m:t>
                    </m:r>
                    <m:r>
                      <a:rPr lang="sl-SI" sz="2800" b="0" i="1" smtClean="0">
                        <a:latin typeface="Cambria Math"/>
                      </a:rPr>
                      <m:t>+6</m:t>
                    </m:r>
                  </m:oMath>
                </a14:m>
                <a:r>
                  <a:rPr lang="sl-SI" sz="2800" dirty="0" smtClean="0"/>
                  <a:t> zapiši v preostalih dveh oblikah.</a:t>
                </a:r>
                <a:endParaRPr lang="sl-SI" sz="2800" dirty="0"/>
              </a:p>
            </p:txBody>
          </p:sp>
        </mc:Choice>
        <mc:Fallback>
          <p:sp>
            <p:nvSpPr>
              <p:cNvPr id="3" name="Naslov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3218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l="-1111" t="-695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jeZBesedilom 3"/>
          <p:cNvSpPr txBox="1"/>
          <p:nvPr/>
        </p:nvSpPr>
        <p:spPr>
          <a:xfrm>
            <a:off x="611560" y="1700808"/>
            <a:ext cx="633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Razstavimo, če gre (če ne gre, izračunamo ničle po formuli: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611560" y="2267744"/>
                <a:ext cx="4511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+</m:t>
                        </m:r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r>
                  <a:rPr lang="sl-SI" dirty="0" smtClean="0"/>
                  <a:t>           ničelna oblika</a:t>
                </a:r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67744"/>
                <a:ext cx="451110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70" t="-8197" r="-541" b="-2459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/>
          <p:cNvSpPr txBox="1"/>
          <p:nvPr/>
        </p:nvSpPr>
        <p:spPr>
          <a:xfrm>
            <a:off x="683568" y="3717032"/>
            <a:ext cx="205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Izračunamo teme: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683568" y="4941168"/>
                <a:ext cx="3133487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−2−3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941168"/>
                <a:ext cx="3133487" cy="6365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683568" y="5691507"/>
                <a:ext cx="4442563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l-SI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+5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r>
                        <a:rPr lang="sl-SI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91507"/>
                <a:ext cx="4442563" cy="769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683568" y="4293096"/>
                <a:ext cx="4292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∙3∙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−24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=324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93096"/>
                <a:ext cx="429277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5508104" y="3717032"/>
            <a:ext cx="205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Temenska oblika: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/>
              <p:cNvSpPr txBox="1"/>
              <p:nvPr/>
            </p:nvSpPr>
            <p:spPr>
              <a:xfrm>
                <a:off x="5508104" y="4264563"/>
                <a:ext cx="2376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264563"/>
                <a:ext cx="237686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/>
              <p:cNvSpPr txBox="1"/>
              <p:nvPr/>
            </p:nvSpPr>
            <p:spPr>
              <a:xfrm>
                <a:off x="5508104" y="4941168"/>
                <a:ext cx="2559675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1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l-SI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941168"/>
                <a:ext cx="2559675" cy="76937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PoljeZBesedilom 1"/>
              <p:cNvSpPr txBox="1"/>
              <p:nvPr/>
            </p:nvSpPr>
            <p:spPr>
              <a:xfrm>
                <a:off x="899592" y="2780928"/>
                <a:ext cx="2463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=−2           </m:t>
                      </m:r>
                      <m:sSub>
                        <m:sSub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2" name="PoljeZBesedilom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780928"/>
                <a:ext cx="246381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NIČELNA OBLIKA KVADRATNE FUNKCIJE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810951" y="1783942"/>
                <a:ext cx="7102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</m:t>
                    </m:r>
                    <m:r>
                      <a:rPr lang="sl-SI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/>
                      </a:rPr>
                      <m:t>+</m:t>
                    </m:r>
                    <m:r>
                      <a:rPr lang="sl-SI" b="0" i="1" smtClean="0">
                        <a:latin typeface="Cambria Math"/>
                      </a:rPr>
                      <m:t>𝑏𝑥</m:t>
                    </m:r>
                    <m:r>
                      <a:rPr lang="sl-SI" b="0" i="1" smtClean="0">
                        <a:latin typeface="Cambria Math"/>
                      </a:rPr>
                      <m:t>+</m:t>
                    </m:r>
                    <m:r>
                      <a:rPr lang="sl-SI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sl-SI" dirty="0" smtClean="0"/>
                  <a:t>   -   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SPLOŠNA</a:t>
                </a:r>
                <a:r>
                  <a:rPr lang="sl-SI" dirty="0" smtClean="0"/>
                  <a:t> OBLIKA KVADRATNE FUNKCIJE</a:t>
                </a:r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51" y="1783942"/>
                <a:ext cx="7102201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72" t="-8333" r="-944" b="-26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810951" y="2172829"/>
                <a:ext cx="272247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sl-SI" b="0" i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51" y="2172829"/>
                <a:ext cx="2722476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810951" y="2887511"/>
                <a:ext cx="3299173" cy="104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l-SI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sl-SI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sl-SI" b="0" i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sl-SI" dirty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51" y="2887511"/>
                <a:ext cx="3299173" cy="10463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810951" y="3645024"/>
                <a:ext cx="3379002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𝑎𝑐</m:t>
                          </m:r>
                        </m:num>
                        <m:den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51" y="3645024"/>
                <a:ext cx="3379002" cy="769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791072" y="4414402"/>
                <a:ext cx="2749727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72" y="4414402"/>
                <a:ext cx="2749727" cy="7693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810951" y="5218617"/>
                <a:ext cx="596547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sl-SI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sl-SI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sl-SI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sl-SI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sl-SI" dirty="0" smtClean="0">
                    <a:solidFill>
                      <a:schemeClr val="tx1"/>
                    </a:solidFill>
                  </a:rPr>
                  <a:t>   naredimo razliko kvadratov</a:t>
                </a:r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51" y="5218617"/>
                <a:ext cx="5965479" cy="714683"/>
              </a:xfrm>
              <a:prstGeom prst="rect">
                <a:avLst/>
              </a:prstGeom>
              <a:blipFill rotWithShape="1">
                <a:blip r:embed="rId7"/>
                <a:stretch>
                  <a:fillRect r="-2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5978551" y="4614425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551" y="4614425"/>
                <a:ext cx="159575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7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323528" y="692696"/>
                <a:ext cx="455676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  <m: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</m:rad>
                          </m:num>
                          <m:den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  <m: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</m:rad>
                          </m:num>
                          <m:den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sl-SI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sl-SI" dirty="0" smtClean="0">
                    <a:solidFill>
                      <a:schemeClr val="tx1"/>
                    </a:solidFill>
                  </a:rPr>
                  <a:t>   </a:t>
                </a:r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92696"/>
                <a:ext cx="4556760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jeZBesedilom 3"/>
          <p:cNvSpPr txBox="1"/>
          <p:nvPr/>
        </p:nvSpPr>
        <p:spPr>
          <a:xfrm>
            <a:off x="323528" y="1700808"/>
            <a:ext cx="468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Vsaka funkcija ima ničlo tam, kjer je f(x)=0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323528" y="2346446"/>
                <a:ext cx="4567019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6446"/>
                <a:ext cx="4567019" cy="9840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jeZBesedilom 5"/>
          <p:cNvSpPr txBox="1"/>
          <p:nvPr/>
        </p:nvSpPr>
        <p:spPr>
          <a:xfrm>
            <a:off x="323528" y="3643334"/>
            <a:ext cx="8704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Torej mora biti vrednost prvega oklepaja enaka 0 ali vrednost drugega oklepaja </a:t>
            </a:r>
          </a:p>
          <a:p>
            <a:r>
              <a:rPr lang="sl-SI" dirty="0" smtClean="0"/>
              <a:t>enaka 0.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323528" y="4327258"/>
                <a:ext cx="2199385" cy="747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27258"/>
                <a:ext cx="2199385" cy="7472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323528" y="5157192"/>
                <a:ext cx="1742208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 smtClean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57192"/>
                <a:ext cx="1742208" cy="6750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323528" y="5949280"/>
                <a:ext cx="1709058" cy="686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949280"/>
                <a:ext cx="1709058" cy="6860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3774965" y="4327258"/>
                <a:ext cx="2199385" cy="747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65" y="4327258"/>
                <a:ext cx="2199385" cy="7472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3774965" y="5157192"/>
                <a:ext cx="1742208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 smtClean="0"/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65" y="5157192"/>
                <a:ext cx="1742208" cy="6750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/>
              <p:cNvSpPr txBox="1"/>
              <p:nvPr/>
            </p:nvSpPr>
            <p:spPr>
              <a:xfrm>
                <a:off x="3774965" y="5944073"/>
                <a:ext cx="1729769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65" y="5944073"/>
                <a:ext cx="1729769" cy="6750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jeZBesedilom 12"/>
          <p:cNvSpPr txBox="1"/>
          <p:nvPr/>
        </p:nvSpPr>
        <p:spPr>
          <a:xfrm>
            <a:off x="5890662" y="4362332"/>
            <a:ext cx="295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NIČLI KVADRATNE FUNKCIJE</a:t>
            </a:r>
            <a:endParaRPr lang="sl-SI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5974350" y="5074514"/>
                <a:ext cx="2750112" cy="998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sl-SI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sl-SI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sz="2800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sl-SI" sz="2800" b="1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sl-SI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sz="2800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</m:rad>
                        </m:num>
                        <m:den>
                          <m:r>
                            <a:rPr lang="sl-SI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l-SI" sz="28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sl-SI" sz="2800" b="1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350" y="5074514"/>
                <a:ext cx="2750112" cy="9987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4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764704"/>
            <a:ext cx="534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Kvadratno funkcijo lahko torej zapišemo v obliki: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611560" y="1410409"/>
                <a:ext cx="2780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0409"/>
                <a:ext cx="278018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jeZBesedilom 3"/>
          <p:cNvSpPr txBox="1"/>
          <p:nvPr/>
        </p:nvSpPr>
        <p:spPr>
          <a:xfrm>
            <a:off x="646110" y="2060848"/>
            <a:ext cx="812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Ta zapis imenujemo ničelna oblika kvadratne funkcije, saj vsebuje obe ničli.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86" y="2852936"/>
            <a:ext cx="578359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4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Pomen diskriminante kvadratne funkcije</a:t>
            </a:r>
            <a:endParaRPr lang="sl-SI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539552" y="1700808"/>
                <a:ext cx="2750112" cy="998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sl-SI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sl-SI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sz="2800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sl-SI" sz="2800" b="1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sl-SI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sz="2800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</m:rad>
                        </m:num>
                        <m:den>
                          <m:r>
                            <a:rPr lang="sl-SI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l-SI" sz="28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sl-SI" sz="2800" b="1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2750112" cy="9987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jeZBesedilom 4"/>
          <p:cNvSpPr txBox="1"/>
          <p:nvPr/>
        </p:nvSpPr>
        <p:spPr>
          <a:xfrm>
            <a:off x="515481" y="3140967"/>
            <a:ext cx="733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Vprašamo se, kdaj sploh lahko izračunamo ničle kvadratne funkcije:</a:t>
            </a:r>
          </a:p>
          <a:p>
            <a:r>
              <a:rPr lang="sl-SI" dirty="0" smtClean="0"/>
              <a:t>Pod korenom namreč ne smemo imeti negativnega števila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611560" y="3861048"/>
                <a:ext cx="7639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b="0" dirty="0" smtClean="0"/>
                  <a:t>1.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𝐷</m:t>
                    </m:r>
                    <m:r>
                      <a:rPr lang="sl-SI" b="0" i="1" smtClean="0">
                        <a:latin typeface="Cambria Math"/>
                      </a:rPr>
                      <m:t>&gt;0:   </m:t>
                    </m:r>
                    <m:r>
                      <a:rPr lang="sl-SI" b="0" i="1" smtClean="0">
                        <a:latin typeface="Cambria Math"/>
                      </a:rPr>
                      <m:t>𝐾𝑣𝑎𝑑𝑟𝑎𝑡𝑛𝑖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𝑘𝑜𝑟𝑒𝑛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𝑙𝑎h𝑘𝑜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𝑖𝑧𝑟𝑎</m:t>
                    </m:r>
                    <m:r>
                      <a:rPr lang="sl-SI" b="0" i="1" smtClean="0">
                        <a:latin typeface="Cambria Math"/>
                      </a:rPr>
                      <m:t>č</m:t>
                    </m:r>
                    <m:r>
                      <a:rPr lang="sl-SI" b="0" i="1" smtClean="0">
                        <a:latin typeface="Cambria Math"/>
                      </a:rPr>
                      <m:t>𝑢𝑛𝑎𝑚𝑜</m:t>
                    </m:r>
                    <m:r>
                      <a:rPr lang="sl-SI" b="0" i="1" smtClean="0">
                        <a:latin typeface="Cambria Math"/>
                      </a:rPr>
                      <m:t>, </m:t>
                    </m:r>
                    <m:r>
                      <a:rPr lang="sl-SI" b="0" i="1" smtClean="0">
                        <a:latin typeface="Cambria Math"/>
                      </a:rPr>
                      <m:t>𝑡𝑜𝑟𝑒𝑗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𝑖𝑚𝑎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𝑣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𝑡𝑒𝑚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𝑝𝑟𝑖𝑚𝑒𝑟𝑢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</m:oMath>
                </a14:m>
                <a:endParaRPr lang="sl-SI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                     </m:t>
                      </m:r>
                      <m:r>
                        <a:rPr lang="sl-SI" b="0" i="1" smtClean="0">
                          <a:latin typeface="Cambria Math"/>
                        </a:rPr>
                        <m:t>𝑘𝑣𝑎𝑑𝑟𝑎𝑡𝑛𝑎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𝑓𝑢𝑛𝑘𝑐𝑖𝑗𝑎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𝑑𝑣𝑒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𝑛𝑖</m:t>
                      </m:r>
                      <m:r>
                        <a:rPr lang="sl-SI" b="0" i="1" smtClean="0">
                          <a:latin typeface="Cambria Math"/>
                        </a:rPr>
                        <m:t>č</m:t>
                      </m:r>
                      <m:r>
                        <a:rPr lang="sl-SI" b="0" i="1" smtClean="0">
                          <a:latin typeface="Cambria Math"/>
                        </a:rPr>
                        <m:t>𝑙𝑖</m:t>
                      </m:r>
                      <m:r>
                        <a:rPr lang="sl-SI" b="0" i="1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61048"/>
                <a:ext cx="763920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38" t="-4717" b="-75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611762" y="4704117"/>
                <a:ext cx="85845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2.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𝐷</m:t>
                    </m:r>
                    <m:r>
                      <a:rPr lang="sl-SI" b="0" i="1" smtClean="0">
                        <a:latin typeface="Cambria Math"/>
                      </a:rPr>
                      <m:t>=0;   </m:t>
                    </m:r>
                    <m:r>
                      <a:rPr lang="sl-SI" b="0" i="1" smtClean="0">
                        <a:latin typeface="Cambria Math"/>
                      </a:rPr>
                      <m:t>𝐾𝑣𝑎𝑑𝑟𝑎𝑡𝑛𝑖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𝑘𝑜𝑟𝑒𝑛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𝑙𝑎h𝑘𝑜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𝑖𝑧𝑟𝑎</m:t>
                    </m:r>
                    <m:r>
                      <a:rPr lang="sl-SI" b="0" i="1" smtClean="0">
                        <a:latin typeface="Cambria Math"/>
                      </a:rPr>
                      <m:t>č</m:t>
                    </m:r>
                    <m:r>
                      <a:rPr lang="sl-SI" b="0" i="1" smtClean="0">
                        <a:latin typeface="Cambria Math"/>
                      </a:rPr>
                      <m:t>𝑢𝑛𝑎𝑚𝑜</m:t>
                    </m:r>
                    <m:r>
                      <a:rPr lang="sl-SI" b="0" i="1" smtClean="0">
                        <a:latin typeface="Cambria Math"/>
                      </a:rPr>
                      <m:t>, </m:t>
                    </m:r>
                    <m:r>
                      <a:rPr lang="sl-SI" b="0" i="1" smtClean="0">
                        <a:latin typeface="Cambria Math"/>
                      </a:rPr>
                      <m:t>𝑣𝑒𝑛𝑑𝑎𝑟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𝑠𝑡𝑎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𝑣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𝑡𝑒𝑚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𝑝𝑟𝑖𝑚𝑒𝑟𝑢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𝑜𝑏𝑒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</m:oMath>
                </a14:m>
                <a:endParaRPr lang="sl-SI" b="0" i="1" dirty="0" smtClean="0">
                  <a:latin typeface="Cambria Math"/>
                </a:endParaRPr>
              </a:p>
              <a:p>
                <a:r>
                  <a:rPr lang="sl-SI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𝑛𝑖</m:t>
                    </m:r>
                    <m:r>
                      <a:rPr lang="sl-SI" b="0" i="1" smtClean="0">
                        <a:latin typeface="Cambria Math"/>
                      </a:rPr>
                      <m:t>č</m:t>
                    </m:r>
                    <m:r>
                      <a:rPr lang="sl-SI" b="0" i="1" smtClean="0">
                        <a:latin typeface="Cambria Math"/>
                      </a:rPr>
                      <m:t>𝑙𝑖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𝑒𝑛𝑎𝑘𝑖</m:t>
                    </m:r>
                    <m:r>
                      <a:rPr lang="sl-SI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torej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ima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kvadratna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funkcija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v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tem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primeru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eno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ni</m:t>
                    </m:r>
                    <m:r>
                      <a:rPr lang="sl-SI" b="0" i="0" smtClean="0">
                        <a:latin typeface="Cambria Math"/>
                      </a:rPr>
                      <m:t>č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lo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/>
                          </a:rPr>
                          <m:t>dvojno</m:t>
                        </m:r>
                      </m:e>
                    </m:d>
                    <m:r>
                      <a:rPr lang="sl-SI" b="0" i="0" smtClean="0">
                        <a:latin typeface="Cambria Math"/>
                      </a:rPr>
                      <m:t>.</m:t>
                    </m:r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" y="4704117"/>
                <a:ext cx="858459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68" t="-4717" b="-75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611762" y="5661248"/>
                <a:ext cx="81950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3.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𝐷</m:t>
                    </m:r>
                    <m:r>
                      <a:rPr lang="sl-SI" b="0" i="1" smtClean="0">
                        <a:latin typeface="Cambria Math"/>
                      </a:rPr>
                      <m:t>&lt;0;   </m:t>
                    </m:r>
                    <m:r>
                      <a:rPr lang="sl-SI" b="0" i="1" smtClean="0">
                        <a:latin typeface="Cambria Math"/>
                      </a:rPr>
                      <m:t>𝐾𝑣𝑎𝑑𝑟𝑎𝑡𝑛𝑖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𝑘𝑜𝑟𝑒𝑛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𝑣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𝑡𝑒𝑚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𝑝𝑟𝑖𝑚𝑒𝑟𝑢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𝑛𝑖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𝑑𝑒𝑓𝑖𝑛𝑖𝑟𝑎𝑛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𝑖𝑛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𝑧𝑎𝑡𝑜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𝑠𝑒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𝑛𝑖</m:t>
                    </m:r>
                    <m:r>
                      <a:rPr lang="sl-SI" b="0" i="1" smtClean="0">
                        <a:latin typeface="Cambria Math"/>
                      </a:rPr>
                      <m:t>č</m:t>
                    </m:r>
                    <m:r>
                      <a:rPr lang="sl-SI" b="0" i="1" smtClean="0">
                        <a:latin typeface="Cambria Math"/>
                      </a:rPr>
                      <m:t>𝑒𝑙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𝑛𝑒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𝑑𝑎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</m:oMath>
                </a14:m>
                <a:endParaRPr lang="sl-SI" b="0" i="1" dirty="0" smtClean="0">
                  <a:latin typeface="Cambria Math"/>
                </a:endParaRPr>
              </a:p>
              <a:p>
                <a:r>
                  <a:rPr lang="sl-SI" b="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𝑖𝑧𝑟𝑎</m:t>
                    </m:r>
                    <m:r>
                      <a:rPr lang="sl-SI" b="0" i="1" smtClean="0">
                        <a:latin typeface="Cambria Math"/>
                      </a:rPr>
                      <m:t>č</m:t>
                    </m:r>
                    <m:r>
                      <a:rPr lang="sl-SI" b="0" i="1" smtClean="0">
                        <a:latin typeface="Cambria Math"/>
                      </a:rPr>
                      <m:t>𝑢𝑛𝑎𝑡𝑖</m:t>
                    </m:r>
                    <m:r>
                      <a:rPr lang="sl-SI" b="0" i="1" smtClean="0">
                        <a:latin typeface="Cambria Math"/>
                      </a:rPr>
                      <m:t>. </m:t>
                    </m:r>
                    <m:r>
                      <a:rPr lang="sl-SI" b="0" i="1" smtClean="0">
                        <a:latin typeface="Cambria Math"/>
                      </a:rPr>
                      <m:t>𝐾𝑣𝑎𝑑𝑟𝑎𝑡𝑛𝑎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𝑓𝑢𝑛𝑘𝑐𝑖𝑗𝑎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𝑣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𝑡𝑒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𝑝𝑟𝑖𝑚𝑒𝑟𝑢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𝑛𝑖𝑚𝑎</m:t>
                    </m:r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𝑛𝑖</m:t>
                    </m:r>
                    <m:r>
                      <a:rPr lang="sl-SI" b="0" i="1" smtClean="0">
                        <a:latin typeface="Cambria Math"/>
                      </a:rPr>
                      <m:t>č</m:t>
                    </m:r>
                    <m:r>
                      <a:rPr lang="sl-SI" b="0" i="1" smtClean="0">
                        <a:latin typeface="Cambria Math"/>
                      </a:rPr>
                      <m:t>𝑒𝑙</m:t>
                    </m:r>
                    <m:r>
                      <a:rPr lang="sl-SI" b="0" i="1" smtClean="0">
                        <a:latin typeface="Cambria Math"/>
                      </a:rPr>
                      <m:t>.</m:t>
                    </m:r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" y="5661248"/>
                <a:ext cx="819506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95" t="-4717" b="-75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3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74" y="116632"/>
            <a:ext cx="385572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16632"/>
            <a:ext cx="385572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640"/>
            <a:ext cx="385572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52" y="2348640"/>
            <a:ext cx="385572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52" y="4630750"/>
            <a:ext cx="385572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7" y="4646423"/>
            <a:ext cx="385572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1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Poišči ničli kvadratne funkcije:</a:t>
                </a:r>
                <a:br>
                  <a:rPr lang="sl-SI" dirty="0" smtClean="0"/>
                </a:b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/>
                      </a:rPr>
                      <m:t>−9</m:t>
                    </m:r>
                    <m:r>
                      <a:rPr lang="sl-SI" b="0" i="1" smtClean="0">
                        <a:latin typeface="Cambria Math"/>
                      </a:rPr>
                      <m:t>𝑥</m:t>
                    </m:r>
                    <m:r>
                      <a:rPr lang="sl-SI" b="0" i="1" smtClean="0">
                        <a:latin typeface="Cambria Math"/>
                      </a:rPr>
                      <m:t>−22</m:t>
                    </m:r>
                  </m:oMath>
                </a14:m>
                <a:r>
                  <a:rPr lang="sl-SI" dirty="0" smtClean="0"/>
                  <a:t> </a:t>
                </a:r>
                <a:endParaRPr lang="sl-SI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877" r="-3185" b="-53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539552" y="1844824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Določimo a, b, c.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539552" y="2834738"/>
                <a:ext cx="97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=−9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34738"/>
                <a:ext cx="9752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539552" y="3204070"/>
                <a:ext cx="108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=−22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04070"/>
                <a:ext cx="108645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/>
          <p:cNvSpPr txBox="1"/>
          <p:nvPr/>
        </p:nvSpPr>
        <p:spPr>
          <a:xfrm>
            <a:off x="539552" y="3861048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Izračunamo diskriminanto: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539552" y="4826361"/>
                <a:ext cx="278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−9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∙1∙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−22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26361"/>
                <a:ext cx="278505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539552" y="5301208"/>
                <a:ext cx="1095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=169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01208"/>
                <a:ext cx="109549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860031" y="1844824"/>
            <a:ext cx="302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Zapišemo formulo za ničle: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avokotnik 11"/>
              <p:cNvSpPr/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sl-SI" b="1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</m:rad>
                        </m:num>
                        <m:den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ravoko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4117004" y="4374396"/>
                <a:ext cx="1707199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9+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169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4374396"/>
                <a:ext cx="1707199" cy="6750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4117004" y="5195693"/>
                <a:ext cx="1063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5195693"/>
                <a:ext cx="106304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/>
              <p:cNvSpPr txBox="1"/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/>
              <p:cNvSpPr txBox="1"/>
              <p:nvPr/>
            </p:nvSpPr>
            <p:spPr>
              <a:xfrm>
                <a:off x="6372545" y="4368881"/>
                <a:ext cx="1712520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9−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169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8" name="PoljeZBesedilom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45" y="4368881"/>
                <a:ext cx="1712520" cy="67505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/>
              <p:cNvSpPr txBox="1"/>
              <p:nvPr/>
            </p:nvSpPr>
            <p:spPr>
              <a:xfrm>
                <a:off x="6360849" y="5142831"/>
                <a:ext cx="1098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sl-SI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PoljeZBesedilom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5142831"/>
                <a:ext cx="1098314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Poišči ničli kvadratne funkcije:</a:t>
                </a:r>
                <a:br>
                  <a:rPr lang="sl-SI" dirty="0" smtClean="0"/>
                </a:b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/>
                      </a:rPr>
                      <m:t>−</m:t>
                    </m:r>
                    <m:r>
                      <a:rPr lang="sl-SI" b="0" i="1" smtClean="0">
                        <a:latin typeface="Cambria Math"/>
                      </a:rPr>
                      <m:t>6</m:t>
                    </m:r>
                    <m:r>
                      <a:rPr lang="sl-SI" i="1">
                        <a:latin typeface="Cambria Math"/>
                      </a:rPr>
                      <m:t>𝑥</m:t>
                    </m:r>
                  </m:oMath>
                </a14:m>
                <a:r>
                  <a:rPr lang="sl-SI" dirty="0"/>
                  <a:t> </a:t>
                </a: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877" r="-3185" b="-53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539552" y="1844824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Določimo a, b, c.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539552" y="2834738"/>
                <a:ext cx="97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34738"/>
                <a:ext cx="9752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539552" y="3204070"/>
                <a:ext cx="78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04070"/>
                <a:ext cx="7850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/>
          <p:cNvSpPr txBox="1"/>
          <p:nvPr/>
        </p:nvSpPr>
        <p:spPr>
          <a:xfrm>
            <a:off x="539552" y="3861048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Izračunamo diskriminanto: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539552" y="4826361"/>
                <a:ext cx="2292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∙1∙0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26361"/>
                <a:ext cx="229210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539552" y="5301208"/>
                <a:ext cx="96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01208"/>
                <a:ext cx="96725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860031" y="1844824"/>
            <a:ext cx="302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Zapišemo formulo za ničle: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avokotnik 11"/>
              <p:cNvSpPr/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sl-SI" b="1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</m:rad>
                        </m:num>
                        <m:den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ravoko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4117004" y="4374396"/>
                <a:ext cx="1578958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6+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36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4374396"/>
                <a:ext cx="1578958" cy="6732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4117004" y="5195693"/>
                <a:ext cx="9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5195693"/>
                <a:ext cx="92519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/>
              <p:cNvSpPr txBox="1"/>
              <p:nvPr/>
            </p:nvSpPr>
            <p:spPr>
              <a:xfrm>
                <a:off x="6372545" y="4368881"/>
                <a:ext cx="1584280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6−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36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45" y="4368881"/>
                <a:ext cx="1584280" cy="6732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/>
              <p:cNvSpPr txBox="1"/>
              <p:nvPr/>
            </p:nvSpPr>
            <p:spPr>
              <a:xfrm>
                <a:off x="6357755" y="5195693"/>
                <a:ext cx="9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sl-SI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PoljeZBesedilom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755" y="5195693"/>
                <a:ext cx="92519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1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Poišči ničli kvadratne funkcije:</a:t>
                </a:r>
                <a:br>
                  <a:rPr lang="sl-SI" dirty="0" smtClean="0"/>
                </a:b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/>
                      </a:rPr>
                      <m:t>−</m:t>
                    </m:r>
                    <m:r>
                      <a:rPr lang="sl-SI" b="0" i="1" smtClean="0">
                        <a:latin typeface="Cambria Math"/>
                      </a:rPr>
                      <m:t>25</m:t>
                    </m:r>
                  </m:oMath>
                </a14:m>
                <a:r>
                  <a:rPr lang="sl-SI" dirty="0"/>
                  <a:t> </a:t>
                </a: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877" r="-3185" b="-53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539552" y="1844824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Določimo a, b, c.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80586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539552" y="2834738"/>
                <a:ext cx="802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34738"/>
                <a:ext cx="80207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539552" y="3204070"/>
                <a:ext cx="108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=−25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04070"/>
                <a:ext cx="108645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74396"/>
                <a:ext cx="159575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/>
          <p:cNvSpPr txBox="1"/>
          <p:nvPr/>
        </p:nvSpPr>
        <p:spPr>
          <a:xfrm>
            <a:off x="539552" y="3861048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Izračunamo diskriminanto: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539552" y="4826361"/>
                <a:ext cx="2420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∙1∙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−25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26361"/>
                <a:ext cx="242034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539552" y="5301208"/>
                <a:ext cx="1095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01208"/>
                <a:ext cx="109549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860031" y="1844824"/>
            <a:ext cx="302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Zapišemo formulo za ničle: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avokotnik 11"/>
              <p:cNvSpPr/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,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sl-SI" b="1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</m:rad>
                        </m:num>
                        <m:den>
                          <m:r>
                            <a:rPr lang="sl-SI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ravoko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2340033"/>
                <a:ext cx="1836593" cy="6750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37" y="3573402"/>
                <a:ext cx="1709058" cy="6860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4117004" y="4374396"/>
                <a:ext cx="1707199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0+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100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4374396"/>
                <a:ext cx="1707199" cy="6732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4117004" y="5195693"/>
                <a:ext cx="9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04" y="5195693"/>
                <a:ext cx="92519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3573402"/>
                <a:ext cx="1669816" cy="67505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/>
              <p:cNvSpPr txBox="1"/>
              <p:nvPr/>
            </p:nvSpPr>
            <p:spPr>
              <a:xfrm>
                <a:off x="6372545" y="4368881"/>
                <a:ext cx="1712520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0−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100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45" y="4368881"/>
                <a:ext cx="1712520" cy="6732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/>
              <p:cNvSpPr txBox="1"/>
              <p:nvPr/>
            </p:nvSpPr>
            <p:spPr>
              <a:xfrm>
                <a:off x="6360849" y="5195693"/>
                <a:ext cx="1098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r>
                        <a:rPr lang="sl-SI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sl-SI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PoljeZBesedilom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49" y="5195693"/>
                <a:ext cx="1098314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Osnovno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176</TotalTime>
  <Words>2052</Words>
  <Application>Microsoft Office PowerPoint</Application>
  <PresentationFormat>Diaprojekcija na zaslonu (4:3)</PresentationFormat>
  <Paragraphs>194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Livarna</vt:lpstr>
      <vt:lpstr>KVADRATNA FUNKCIJA 2</vt:lpstr>
      <vt:lpstr>NIČELNA OBLIKA KVADRATNE FUNKCIJE</vt:lpstr>
      <vt:lpstr>PowerPointova predstavitev</vt:lpstr>
      <vt:lpstr>PowerPointova predstavitev</vt:lpstr>
      <vt:lpstr>Pomen diskriminante kvadratne funkcije</vt:lpstr>
      <vt:lpstr>PowerPointova predstavitev</vt:lpstr>
      <vt:lpstr>Poišči ničli kvadratne funkcije: f(x)=x^2-9x-22 </vt:lpstr>
      <vt:lpstr>Poišči ničli kvadratne funkcije: f(x)=x^2-6x </vt:lpstr>
      <vt:lpstr>Poišči ničli kvadratne funkcije: f(x)=x^2-25 </vt:lpstr>
      <vt:lpstr>Poišči ničli kvadratne funkcije: f(x)=〖-2x〗^2-2x-12 </vt:lpstr>
      <vt:lpstr>Poišči ničli kvadratne funkcije: f(x)=x^2-6x +9</vt:lpstr>
      <vt:lpstr>Poišči ničli kvadratne funkcije: f(x)=〖9x〗^2-18x+4 </vt:lpstr>
      <vt:lpstr>Kvadratno funkcijo f(x)=3x^2+6x+3  zapiši v obliki za ničle.</vt:lpstr>
      <vt:lpstr>Določi ničle, teme in začetno vrednost funkcije f(x)=2x^2+3x-5 ter nariši njen graf.</vt:lpstr>
      <vt:lpstr>Kvadratno funkcijo f(x)=3(x-2)(x+4) zapiši v preostalih dveh oblikah.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KVADRATNA FUNKCIJA 2</dc:title>
  <dc:creator>Mateja Jakob</dc:creator>
  <cp:lastModifiedBy>Mateja Jakob</cp:lastModifiedBy>
  <cp:revision>18</cp:revision>
  <dcterms:created xsi:type="dcterms:W3CDTF">2020-04-06T18:02:35Z</dcterms:created>
  <dcterms:modified xsi:type="dcterms:W3CDTF">2020-04-07T06:47:25Z</dcterms:modified>
</cp:coreProperties>
</file>