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B7527-0FB1-4CA6-AA20-A1418C460CFE}" type="datetimeFigureOut">
              <a:rPr lang="sl-SI" smtClean="0"/>
              <a:t>30.3.2020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CB481B-CF7B-49B1-8331-63F3511C3E00}" type="slidenum">
              <a:rPr lang="sl-SI" smtClean="0"/>
              <a:t>‹#›</a:t>
            </a:fld>
            <a:endParaRPr lang="sl-SI"/>
          </a:p>
        </p:txBody>
      </p:sp>
      <p:sp>
        <p:nvSpPr>
          <p:cNvPr id="32" name="Pravokotni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Pravokotni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Pravokotni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Pravokotni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Pravokotni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56" name="Pravokotni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Pravokotni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Pravokotni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Pravokotni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B7527-0FB1-4CA6-AA20-A1418C460CFE}" type="datetimeFigureOut">
              <a:rPr lang="sl-SI" smtClean="0"/>
              <a:t>30.3.2020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CB481B-CF7B-49B1-8331-63F3511C3E0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B7527-0FB1-4CA6-AA20-A1418C460CFE}" type="datetimeFigureOut">
              <a:rPr lang="sl-SI" smtClean="0"/>
              <a:t>30.3.2020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CB481B-CF7B-49B1-8331-63F3511C3E0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B7527-0FB1-4CA6-AA20-A1418C460CFE}" type="datetimeFigureOut">
              <a:rPr lang="sl-SI" smtClean="0"/>
              <a:t>30.3.2020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CB481B-CF7B-49B1-8331-63F3511C3E0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ročno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Prostoročno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Prostoročno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Prostoročno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Prostoročno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Prostoročno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Prostoročno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Prostoročno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Prostoročno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Prostoročno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Prostoročno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Prostoročno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Prostoročno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Prostoročno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Prostoročno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B7527-0FB1-4CA6-AA20-A1418C460CFE}" type="datetimeFigureOut">
              <a:rPr lang="sl-SI" smtClean="0"/>
              <a:t>30.3.2020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CB481B-CF7B-49B1-8331-63F3511C3E00}" type="slidenum">
              <a:rPr lang="sl-SI" smtClean="0"/>
              <a:t>‹#›</a:t>
            </a:fld>
            <a:endParaRPr lang="sl-SI"/>
          </a:p>
        </p:txBody>
      </p:sp>
      <p:sp>
        <p:nvSpPr>
          <p:cNvPr id="7" name="Pravokotni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8" name="Pravokotni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avokotni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avokotni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otni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avokotni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B7527-0FB1-4CA6-AA20-A1418C460CFE}" type="datetimeFigureOut">
              <a:rPr lang="sl-SI" smtClean="0"/>
              <a:t>30.3.2020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CB481B-CF7B-49B1-8331-63F3511C3E0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avokotni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B7527-0FB1-4CA6-AA20-A1418C460CFE}" type="datetimeFigureOut">
              <a:rPr lang="sl-SI" smtClean="0"/>
              <a:t>30.3.2020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CB481B-CF7B-49B1-8331-63F3511C3E00}" type="slidenum">
              <a:rPr lang="sl-SI" smtClean="0"/>
              <a:t>‹#›</a:t>
            </a:fld>
            <a:endParaRPr lang="sl-SI"/>
          </a:p>
        </p:txBody>
      </p:sp>
      <p:sp>
        <p:nvSpPr>
          <p:cNvPr id="16" name="Pravokotni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Pravokotni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Pravokotni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Pravokotni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Pravokotni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Pravokotni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Pravokotni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Pravokotni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Pravokotni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B7527-0FB1-4CA6-AA20-A1418C460CFE}" type="datetimeFigureOut">
              <a:rPr lang="sl-SI" smtClean="0"/>
              <a:t>30.3.2020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CB481B-CF7B-49B1-8331-63F3511C3E0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B7527-0FB1-4CA6-AA20-A1418C460CFE}" type="datetimeFigureOut">
              <a:rPr lang="sl-SI" smtClean="0"/>
              <a:t>30.3.2020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CB481B-CF7B-49B1-8331-63F3511C3E0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B7527-0FB1-4CA6-AA20-A1418C460CFE}" type="datetimeFigureOut">
              <a:rPr lang="sl-SI" smtClean="0"/>
              <a:t>30.3.2020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CB481B-CF7B-49B1-8331-63F3511C3E0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otni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Raven povezovalnik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Raven povezovalnik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aven povezovalnik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aven povezovalnik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l-SI" smtClean="0"/>
              <a:t>Kliknite ikono, če želite dodati sliko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Raven povezovalnik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ven povezovalnik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ven povezovalnik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Raven povezovalnik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aven povezovalnik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aven povezovalnik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6CB7527-0FB1-4CA6-AA20-A1418C460CFE}" type="datetimeFigureOut">
              <a:rPr lang="sl-SI" smtClean="0"/>
              <a:t>30.3.2020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CCB481B-CF7B-49B1-8331-63F3511C3E0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avokotni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otni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avokotni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Pravokotni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Pravokotni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Pravokotni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6CB7527-0FB1-4CA6-AA20-A1418C460CFE}" type="datetimeFigureOut">
              <a:rPr lang="sl-SI" smtClean="0"/>
              <a:t>30.3.2020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CCB481B-CF7B-49B1-8331-63F3511C3E00}" type="slidenum">
              <a:rPr lang="sl-SI" smtClean="0"/>
              <a:t>‹#›</a:t>
            </a:fld>
            <a:endParaRPr 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Variacije 1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8371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404768"/>
          </a:xfrm>
        </p:spPr>
        <p:txBody>
          <a:bodyPr/>
          <a:lstStyle/>
          <a:p>
            <a:r>
              <a:rPr lang="sl-SI" sz="2800" dirty="0" smtClean="0"/>
              <a:t>Koliko različnih štirimestnih števil lahko sestavimo iz števk 0, 2, 3, 5, 6, 7, 8, če: </a:t>
            </a:r>
            <a:endParaRPr lang="sl-SI" sz="2800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1043608" y="2348880"/>
            <a:ext cx="5485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a) ni dodatnih omejitev in se števke ne smejo ponavljati,</a:t>
            </a:r>
            <a:endParaRPr lang="sl-SI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1043608" y="3604374"/>
            <a:ext cx="5195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b) ni dodatnih omejitev in se števke lahko ponavljajo,</a:t>
            </a:r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1043608" y="4756502"/>
            <a:ext cx="5485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c) morajo biti števila liha in se števke ne smejo ponavljati</a:t>
            </a:r>
            <a:endParaRPr lang="sl-S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PoljeZBesedilom 5"/>
              <p:cNvSpPr txBox="1"/>
              <p:nvPr/>
            </p:nvSpPr>
            <p:spPr>
              <a:xfrm>
                <a:off x="1043608" y="2788525"/>
                <a:ext cx="327044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__6__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∙__6__∙__5__∙__4__=720</m:t>
                      </m:r>
                    </m:oMath>
                  </m:oMathPara>
                </a14:m>
                <a:endParaRPr lang="sl-SI" dirty="0"/>
              </a:p>
              <a:p>
                <a:endParaRPr lang="sl-SI" dirty="0"/>
              </a:p>
            </p:txBody>
          </p:sp>
        </mc:Choice>
        <mc:Fallback xmlns="">
          <p:sp>
            <p:nvSpPr>
              <p:cNvPr id="6" name="PoljeZBesedilom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2788525"/>
                <a:ext cx="3270447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PoljeZBesedilom 6"/>
              <p:cNvSpPr txBox="1"/>
              <p:nvPr/>
            </p:nvSpPr>
            <p:spPr>
              <a:xfrm>
                <a:off x="1043608" y="4110104"/>
                <a:ext cx="339868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__6__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∙__7__∙__7__∙__7__=2058</m:t>
                      </m:r>
                    </m:oMath>
                  </m:oMathPara>
                </a14:m>
                <a:endParaRPr lang="sl-SI" dirty="0"/>
              </a:p>
              <a:p>
                <a:endParaRPr lang="sl-SI" dirty="0"/>
              </a:p>
            </p:txBody>
          </p:sp>
        </mc:Choice>
        <mc:Fallback xmlns="">
          <p:sp>
            <p:nvSpPr>
              <p:cNvPr id="7" name="PoljeZBesedilom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4110104"/>
                <a:ext cx="3398687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PoljeZBesedilom 7"/>
              <p:cNvSpPr txBox="1"/>
              <p:nvPr/>
            </p:nvSpPr>
            <p:spPr>
              <a:xfrm>
                <a:off x="1043608" y="5417460"/>
                <a:ext cx="327044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__5__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∙__5__∙__4__∙__3__=300</m:t>
                      </m:r>
                    </m:oMath>
                  </m:oMathPara>
                </a14:m>
                <a:endParaRPr lang="sl-SI" dirty="0"/>
              </a:p>
              <a:p>
                <a:endParaRPr lang="sl-SI" dirty="0"/>
              </a:p>
            </p:txBody>
          </p:sp>
        </mc:Choice>
        <mc:Fallback xmlns="">
          <p:sp>
            <p:nvSpPr>
              <p:cNvPr id="8" name="PoljeZBesedilom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5417460"/>
                <a:ext cx="3270447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429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jeZBesedilom 2"/>
          <p:cNvSpPr txBox="1"/>
          <p:nvPr/>
        </p:nvSpPr>
        <p:spPr>
          <a:xfrm>
            <a:off x="1259632" y="692696"/>
            <a:ext cx="5408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č) morajo biti števila soda in se števke lahko ponavljajo,</a:t>
            </a:r>
            <a:endParaRPr lang="sl-SI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1240497" y="2015262"/>
            <a:ext cx="6490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d) morajo biti števila manjša od 2999 in se števke lahko ponavljajo,</a:t>
            </a:r>
            <a:endParaRPr lang="sl-S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Pravokotnik 5"/>
              <p:cNvSpPr/>
              <p:nvPr/>
            </p:nvSpPr>
            <p:spPr>
              <a:xfrm>
                <a:off x="1259632" y="1412776"/>
                <a:ext cx="339868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__6__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∙__7__∙__7__∙__4__=1176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6" name="Pravokotni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1412776"/>
                <a:ext cx="3398687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PoljeZBesedilom 7"/>
          <p:cNvSpPr txBox="1"/>
          <p:nvPr/>
        </p:nvSpPr>
        <p:spPr>
          <a:xfrm>
            <a:off x="1240497" y="3100318"/>
            <a:ext cx="6567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e) morajo biti števila večja od 4000 in se števke ne smejo ponavljati,</a:t>
            </a:r>
            <a:endParaRPr lang="sl-SI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1240497" y="4252446"/>
            <a:ext cx="6430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f) se števil ne smejo začeti s števko 5 in se števke lahko ponavljajo,</a:t>
            </a:r>
            <a:endParaRPr lang="sl-SI" dirty="0"/>
          </a:p>
        </p:txBody>
      </p:sp>
      <p:sp>
        <p:nvSpPr>
          <p:cNvPr id="11" name="PoljeZBesedilom 10"/>
          <p:cNvSpPr txBox="1"/>
          <p:nvPr/>
        </p:nvSpPr>
        <p:spPr>
          <a:xfrm>
            <a:off x="1240497" y="5589240"/>
            <a:ext cx="5806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g) morajo imeti števila le lihe števke, ki se lahko ponavljajo?</a:t>
            </a:r>
            <a:endParaRPr lang="sl-S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PoljeZBesedilom 11"/>
              <p:cNvSpPr txBox="1"/>
              <p:nvPr/>
            </p:nvSpPr>
            <p:spPr>
              <a:xfrm>
                <a:off x="1259632" y="2517140"/>
                <a:ext cx="327044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__1__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∙__7__∙__7__∙__7__=343</m:t>
                      </m:r>
                    </m:oMath>
                  </m:oMathPara>
                </a14:m>
                <a:endParaRPr lang="sl-SI" dirty="0"/>
              </a:p>
              <a:p>
                <a:endParaRPr lang="sl-SI" dirty="0"/>
              </a:p>
            </p:txBody>
          </p:sp>
        </mc:Choice>
        <mc:Fallback xmlns="">
          <p:sp>
            <p:nvSpPr>
              <p:cNvPr id="12" name="PoljeZBesedilom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2517140"/>
                <a:ext cx="3270447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PoljeZBesedilom 13"/>
              <p:cNvSpPr txBox="1"/>
              <p:nvPr/>
            </p:nvSpPr>
            <p:spPr>
              <a:xfrm>
                <a:off x="1240497" y="3598171"/>
                <a:ext cx="327044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__4__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∙__6__∙__5__∙__4__=480</m:t>
                      </m:r>
                    </m:oMath>
                  </m:oMathPara>
                </a14:m>
                <a:endParaRPr lang="sl-SI" dirty="0"/>
              </a:p>
              <a:p>
                <a:endParaRPr lang="sl-SI" dirty="0"/>
              </a:p>
            </p:txBody>
          </p:sp>
        </mc:Choice>
        <mc:Fallback xmlns="">
          <p:sp>
            <p:nvSpPr>
              <p:cNvPr id="14" name="PoljeZBesedilom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0497" y="3598171"/>
                <a:ext cx="3270447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PoljeZBesedilom 14"/>
              <p:cNvSpPr txBox="1"/>
              <p:nvPr/>
            </p:nvSpPr>
            <p:spPr>
              <a:xfrm>
                <a:off x="1259632" y="4942909"/>
                <a:ext cx="339868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__5__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∙__7__∙__7__∙__7__=1715</m:t>
                      </m:r>
                    </m:oMath>
                  </m:oMathPara>
                </a14:m>
                <a:endParaRPr lang="sl-SI" dirty="0"/>
              </a:p>
              <a:p>
                <a:endParaRPr lang="sl-SI" dirty="0"/>
              </a:p>
            </p:txBody>
          </p:sp>
        </mc:Choice>
        <mc:Fallback xmlns="">
          <p:sp>
            <p:nvSpPr>
              <p:cNvPr id="15" name="PoljeZBesedilom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4942909"/>
                <a:ext cx="3398687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PoljeZBesedilom 15"/>
              <p:cNvSpPr txBox="1"/>
              <p:nvPr/>
            </p:nvSpPr>
            <p:spPr>
              <a:xfrm>
                <a:off x="1208633" y="6093296"/>
                <a:ext cx="314220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__3__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∙__3__∙__3__∙__3__=81</m:t>
                      </m:r>
                    </m:oMath>
                  </m:oMathPara>
                </a14:m>
                <a:endParaRPr lang="sl-SI" dirty="0"/>
              </a:p>
              <a:p>
                <a:endParaRPr lang="sl-SI" dirty="0"/>
              </a:p>
            </p:txBody>
          </p:sp>
        </mc:Choice>
        <mc:Fallback xmlns="">
          <p:sp>
            <p:nvSpPr>
              <p:cNvPr id="16" name="PoljeZBesedilom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633" y="6093296"/>
                <a:ext cx="3142207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728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/>
      <p:bldP spid="9" grpId="0"/>
      <p:bldP spid="11" grpId="0"/>
      <p:bldP spid="12" grpId="0"/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836816"/>
          </a:xfrm>
        </p:spPr>
        <p:txBody>
          <a:bodyPr/>
          <a:lstStyle/>
          <a:p>
            <a:r>
              <a:rPr lang="sl-SI" sz="2800" dirty="0" smtClean="0"/>
              <a:t>V finalu teka na 100 m tekmuje 8 tekačev. Upoštevaj, da mest ni možno deliti in da vsi tekači pridejo do cilja:</a:t>
            </a:r>
            <a:endParaRPr lang="sl-SI" sz="2800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1043608" y="2492896"/>
            <a:ext cx="6203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a) Na koliko načinov se lahko razvrstijo tekači na osmih progah?</a:t>
            </a:r>
            <a:endParaRPr lang="sl-SI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1043608" y="3559141"/>
            <a:ext cx="5426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b) Na koliko načinov so lahko razdeljena prva tri mesta?</a:t>
            </a:r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1043608" y="4592661"/>
            <a:ext cx="6236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c) Na koliko načinov se lahko zmagovalna trojka postavi v vrsto?</a:t>
            </a:r>
            <a:endParaRPr lang="sl-SI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1052059" y="5661248"/>
            <a:ext cx="7118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č) Na koliko načinov se lahko razvrstijo vsi sotekmovalci, da sežejo v roko </a:t>
            </a:r>
          </a:p>
          <a:p>
            <a:r>
              <a:rPr lang="sl-SI" dirty="0" smtClean="0"/>
              <a:t>     zmagovalcu? </a:t>
            </a:r>
            <a:endParaRPr lang="sl-S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PoljeZBesedilom 6"/>
              <p:cNvSpPr txBox="1"/>
              <p:nvPr/>
            </p:nvSpPr>
            <p:spPr>
              <a:xfrm>
                <a:off x="1043608" y="3028310"/>
                <a:ext cx="60404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__8__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∙__7__∙__6__∙__5__∙__4__∙__3__∙__2__∙__1__=40320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7" name="PoljeZBesedilom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028310"/>
                <a:ext cx="6040436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PoljeZBesedilom 7"/>
              <p:cNvSpPr txBox="1"/>
              <p:nvPr/>
            </p:nvSpPr>
            <p:spPr>
              <a:xfrm>
                <a:off x="1052059" y="4036422"/>
                <a:ext cx="26420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__8__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∙__7__∙__6__=336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8" name="PoljeZBesedilom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2059" y="4036422"/>
                <a:ext cx="264207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PoljeZBesedilom 8"/>
              <p:cNvSpPr txBox="1"/>
              <p:nvPr/>
            </p:nvSpPr>
            <p:spPr>
              <a:xfrm>
                <a:off x="1052059" y="5138179"/>
                <a:ext cx="23855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__3__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∙__2__∙__1_=6_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9" name="PoljeZBesedilom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2059" y="5138179"/>
                <a:ext cx="2385589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PoljeZBesedilom 10"/>
              <p:cNvSpPr txBox="1"/>
              <p:nvPr/>
            </p:nvSpPr>
            <p:spPr>
              <a:xfrm>
                <a:off x="1052219" y="6307579"/>
                <a:ext cx="52838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__7__∙__6__∙__5__∙__4__∙__3__∙__2__∙__1__=</m:t>
                      </m:r>
                      <m:r>
                        <a:rPr lang="sl-SI" b="0" i="0" smtClean="0">
                          <a:latin typeface="Cambria Math"/>
                          <a:ea typeface="Cambria Math"/>
                        </a:rPr>
                        <m:t>5040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11" name="PoljeZBesedilom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2219" y="6307579"/>
                <a:ext cx="5283819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342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Naslov 1"/>
              <p:cNvSpPr>
                <a:spLocks noGrp="1"/>
              </p:cNvSpPr>
              <p:nvPr>
                <p:ph type="title"/>
              </p:nvPr>
            </p:nvSpPr>
            <p:spPr>
              <a:xfrm>
                <a:off x="914400" y="512064"/>
                <a:ext cx="7772400" cy="5221192"/>
              </a:xfrm>
            </p:spPr>
            <p:txBody>
              <a:bodyPr/>
              <a:lstStyle/>
              <a:p>
                <a:r>
                  <a:rPr lang="sl-SI" sz="3600" dirty="0" smtClean="0"/>
                  <a:t>Variacije so razporeditve r od danih n elementov v vrsto. Če razporejajmo premete v VRSTO, je vrstni red pomemben.</a:t>
                </a:r>
                <a:br>
                  <a:rPr lang="sl-SI" sz="3600" dirty="0" smtClean="0"/>
                </a:br>
                <a:r>
                  <a:rPr lang="sl-SI" sz="3600" dirty="0" smtClean="0"/>
                  <a:t/>
                </a:r>
                <a:br>
                  <a:rPr lang="sl-SI" sz="3600" dirty="0" smtClean="0"/>
                </a:br>
                <a14:m>
                  <m:oMath xmlns:m="http://schemas.openxmlformats.org/officeDocument/2006/math">
                    <m:sSubSup>
                      <m:sSubSupPr>
                        <m:ctrlPr>
                          <a:rPr lang="sl-SI" i="1">
                            <a:latin typeface="Cambria Math"/>
                          </a:rPr>
                        </m:ctrlPr>
                      </m:sSubSupPr>
                      <m:e>
                        <m:r>
                          <a:rPr lang="sl-SI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sl-SI" i="1">
                            <a:latin typeface="Cambria Math"/>
                          </a:rPr>
                          <m:t>𝑛</m:t>
                        </m:r>
                      </m:sub>
                      <m:sup>
                        <m:r>
                          <a:rPr lang="sl-SI" i="1">
                            <a:latin typeface="Cambria Math"/>
                          </a:rPr>
                          <m:t>𝑟</m:t>
                        </m:r>
                      </m:sup>
                    </m:sSubSup>
                    <m:r>
                      <a:rPr lang="sl-SI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𝑛</m:t>
                        </m:r>
                        <m:r>
                          <a:rPr lang="sl-SI" b="0" i="1" smtClean="0">
                            <a:latin typeface="Cambria Math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sl-SI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sl-SI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sl-SI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sl-SI" b="0" i="1" smtClean="0">
                                <a:latin typeface="Cambria Math"/>
                              </a:rPr>
                              <m:t>𝑟</m:t>
                            </m:r>
                          </m:e>
                        </m:d>
                        <m:r>
                          <a:rPr lang="sl-SI" b="0" i="1" smtClean="0">
                            <a:latin typeface="Cambria Math"/>
                          </a:rPr>
                          <m:t>!</m:t>
                        </m:r>
                      </m:den>
                    </m:f>
                  </m:oMath>
                </a14:m>
                <a:r>
                  <a:rPr lang="sl-SI" dirty="0" smtClean="0"/>
                  <a:t> </a:t>
                </a:r>
                <a:r>
                  <a:rPr lang="sl-SI" sz="1800" dirty="0" smtClean="0"/>
                  <a:t>če vsak element vzamemo lahko samo enkrat</a:t>
                </a:r>
                <a:br>
                  <a:rPr lang="sl-SI" sz="1800" dirty="0" smtClean="0"/>
                </a:br>
                <a14:m>
                  <m:oMath xmlns:m="http://schemas.openxmlformats.org/officeDocument/2006/math">
                    <m:d>
                      <m:dPr>
                        <m:ctrlPr>
                          <a:rPr lang="sl-SI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l-SI" b="0" i="1" smtClean="0">
                            <a:latin typeface="Cambria Math"/>
                          </a:rPr>
                          <m:t>𝑝</m:t>
                        </m:r>
                      </m:e>
                    </m:d>
                    <m:sSubSup>
                      <m:sSubSupPr>
                        <m:ctrlPr>
                          <a:rPr lang="sl-SI" i="1">
                            <a:latin typeface="Cambria Math"/>
                          </a:rPr>
                        </m:ctrlPr>
                      </m:sSubSupPr>
                      <m:e>
                        <m:r>
                          <a:rPr lang="sl-SI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sl-SI" i="1">
                            <a:latin typeface="Cambria Math"/>
                          </a:rPr>
                          <m:t>𝑛</m:t>
                        </m:r>
                      </m:sub>
                      <m:sup>
                        <m:r>
                          <a:rPr lang="sl-SI" i="1">
                            <a:latin typeface="Cambria Math"/>
                          </a:rPr>
                          <m:t>𝑟</m:t>
                        </m:r>
                      </m:sup>
                    </m:sSubSup>
                    <m:r>
                      <a:rPr lang="sl-SI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sl-SI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l-SI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sl-SI" b="0" i="1" smtClean="0">
                            <a:latin typeface="Cambria Math"/>
                          </a:rPr>
                          <m:t>𝑟</m:t>
                        </m:r>
                      </m:sup>
                    </m:sSup>
                  </m:oMath>
                </a14:m>
                <a:r>
                  <a:rPr lang="sl-SI" sz="1800" dirty="0" smtClean="0"/>
                  <a:t> </a:t>
                </a:r>
                <a:r>
                  <a:rPr lang="sl-SI" sz="1800" dirty="0"/>
                  <a:t>če vsak element vzamemo lahko </a:t>
                </a:r>
                <a:r>
                  <a:rPr lang="sl-SI" sz="1800" smtClean="0"/>
                  <a:t>vzamemo </a:t>
                </a:r>
                <a:r>
                  <a:rPr lang="sl-SI" sz="1800" smtClean="0"/>
                  <a:t>			      večkrat</a:t>
                </a:r>
                <a:r>
                  <a:rPr lang="sl-SI" sz="1800" dirty="0"/>
                  <a:t/>
                </a:r>
                <a:br>
                  <a:rPr lang="sl-SI" sz="1800" dirty="0"/>
                </a:br>
                <a:r>
                  <a:rPr lang="sl-SI" sz="1800" dirty="0"/>
                  <a:t/>
                </a:r>
                <a:br>
                  <a:rPr lang="sl-SI" sz="1800" dirty="0"/>
                </a:br>
                <a:r>
                  <a:rPr lang="sl-SI" sz="1800" dirty="0"/>
                  <a:t/>
                </a:r>
                <a:br>
                  <a:rPr lang="sl-SI" sz="1800" dirty="0"/>
                </a:br>
                <a:endParaRPr lang="sl-SI" sz="1800" dirty="0"/>
              </a:p>
            </p:txBody>
          </p:sp>
        </mc:Choice>
        <mc:Fallback>
          <p:sp>
            <p:nvSpPr>
              <p:cNvPr id="2" name="Naslov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914400" y="512064"/>
                <a:ext cx="7772400" cy="5221192"/>
              </a:xfrm>
              <a:blipFill rotWithShape="1">
                <a:blip r:embed="rId2"/>
                <a:stretch>
                  <a:fillRect l="-2353" t="-1752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722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980832"/>
          </a:xfrm>
        </p:spPr>
        <p:txBody>
          <a:bodyPr/>
          <a:lstStyle/>
          <a:p>
            <a:r>
              <a:rPr lang="sl-SI" dirty="0" smtClean="0"/>
              <a:t>Na koliko načinov se lahko v čakalnici lahko razporedi 6 pacientov na 10 stolov?</a:t>
            </a:r>
            <a:endParaRPr lang="sl-S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oljeZBesedilom 2"/>
              <p:cNvSpPr txBox="1"/>
              <p:nvPr/>
            </p:nvSpPr>
            <p:spPr>
              <a:xfrm>
                <a:off x="1331640" y="3140968"/>
                <a:ext cx="50401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__10__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∙__9__∙__8__∙__7__∙__6__∙__5__=151200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3" name="PoljeZBesedilom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3140968"/>
                <a:ext cx="5040162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PoljeZBesedilom 3"/>
              <p:cNvSpPr txBox="1"/>
              <p:nvPr/>
            </p:nvSpPr>
            <p:spPr>
              <a:xfrm>
                <a:off x="1331640" y="4149079"/>
                <a:ext cx="3488712" cy="6519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sl-SI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sl-SI" b="0" i="1" smtClean="0">
                              <a:latin typeface="Cambria Math"/>
                            </a:rPr>
                            <m:t>10</m:t>
                          </m:r>
                        </m:sub>
                        <m:sup>
                          <m:r>
                            <a:rPr lang="sl-SI" b="0" i="1" smtClean="0">
                              <a:latin typeface="Cambria Math"/>
                            </a:rPr>
                            <m:t>6</m:t>
                          </m:r>
                        </m:sup>
                      </m:sSubSup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10!</m:t>
                          </m:r>
                        </m:num>
                        <m:den>
                          <m:d>
                            <m:d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10−6</m:t>
                              </m:r>
                            </m:e>
                          </m:d>
                          <m:r>
                            <a:rPr lang="sl-SI" b="0" i="1" smtClean="0"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10!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4!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=151200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4" name="PoljeZBesedilom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4149079"/>
                <a:ext cx="3488712" cy="65197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1606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548784"/>
          </a:xfrm>
        </p:spPr>
        <p:txBody>
          <a:bodyPr/>
          <a:lstStyle/>
          <a:p>
            <a:r>
              <a:rPr lang="sl-SI" dirty="0" smtClean="0"/>
              <a:t>Koliko števil med 3000 in 7000 se konča s števko 8?</a:t>
            </a:r>
            <a:endParaRPr lang="sl-S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oljeZBesedilom 2"/>
              <p:cNvSpPr txBox="1"/>
              <p:nvPr/>
            </p:nvSpPr>
            <p:spPr>
              <a:xfrm>
                <a:off x="1115616" y="2492896"/>
                <a:ext cx="35269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__3__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∙__10__∙__10__∙__1__=</m:t>
                      </m:r>
                      <m:r>
                        <a:rPr lang="sl-SI" b="0" i="0" smtClean="0">
                          <a:latin typeface="Cambria Math"/>
                          <a:ea typeface="Cambria Math"/>
                        </a:rPr>
                        <m:t>300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3" name="PoljeZBesedilom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492896"/>
                <a:ext cx="3526928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11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Naslov 1"/>
              <p:cNvSpPr>
                <a:spLocks noGrp="1"/>
              </p:cNvSpPr>
              <p:nvPr>
                <p:ph type="title"/>
              </p:nvPr>
            </p:nvSpPr>
            <p:spPr>
              <a:xfrm>
                <a:off x="914400" y="512064"/>
                <a:ext cx="7772400" cy="1980832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a:fld id="{B373A58E-6DAA-49DC-A162-4EB92999F6CF}" type="mathplaceholder">
                      <a:rPr lang="sl-SI" sz="2400" i="1" smtClean="0">
                        <a:latin typeface="Cambria Math"/>
                      </a:rPr>
                      <a:t>Tukaj vnesite enačbo.</a:t>
                    </a:fld>
                  </m:oMath>
                </a14:m>
                <a:r>
                  <a:rPr lang="sl-SI" sz="2400" dirty="0" smtClean="0"/>
                  <a:t> Oče bo kupil sebi, ženi, hčerki in sinu nove zobne ščetke. V trgovini ponujajo 15 različnih vrst ščetk. Na koliko načinov lahko izbere ščetke? Družinski člani lahko dobijo tudi ščetke enake vrste.</a:t>
                </a:r>
                <a:endParaRPr lang="sl-SI" sz="2400" dirty="0"/>
              </a:p>
            </p:txBody>
          </p:sp>
        </mc:Choice>
        <mc:Fallback xmlns="">
          <p:sp>
            <p:nvSpPr>
              <p:cNvPr id="2" name="Naslov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914400" y="512064"/>
                <a:ext cx="7772400" cy="1980832"/>
              </a:xfrm>
              <a:blipFill rotWithShape="1">
                <a:blip r:embed="rId2"/>
                <a:stretch>
                  <a:fillRect l="-1176" t="-2462" r="-2275" b="-4000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PoljeZBesedilom 2"/>
              <p:cNvSpPr txBox="1"/>
              <p:nvPr/>
            </p:nvSpPr>
            <p:spPr>
              <a:xfrm>
                <a:off x="1331640" y="3284984"/>
                <a:ext cx="40398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__15__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∙__15__∙__15__∙__15__=50625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3" name="PoljeZBesedilom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3284984"/>
                <a:ext cx="4039888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PoljeZBesedilom 3"/>
              <p:cNvSpPr txBox="1"/>
              <p:nvPr/>
            </p:nvSpPr>
            <p:spPr>
              <a:xfrm>
                <a:off x="1331640" y="3909398"/>
                <a:ext cx="2506392" cy="6617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(</m:t>
                    </m:r>
                    <m:r>
                      <a:rPr lang="sl-SI" b="0" i="1" smtClean="0">
                        <a:latin typeface="Cambria Math"/>
                      </a:rPr>
                      <m:t>𝑝</m:t>
                    </m:r>
                    <m:r>
                      <a:rPr lang="sl-SI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sl-SI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l-SI" i="1">
                            <a:latin typeface="Cambria Math"/>
                          </a:rPr>
                        </m:ctrlPr>
                      </m:sSubSupPr>
                      <m:e>
                        <m:r>
                          <a:rPr lang="sl-SI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sl-SI" b="0" i="1" smtClean="0">
                            <a:latin typeface="Cambria Math"/>
                          </a:rPr>
                          <m:t>15</m:t>
                        </m:r>
                      </m:sub>
                      <m:sup>
                        <m:r>
                          <a:rPr lang="sl-SI" b="0" i="1" smtClean="0">
                            <a:latin typeface="Cambria Math"/>
                          </a:rPr>
                          <m:t>4</m:t>
                        </m:r>
                      </m:sup>
                    </m:sSubSup>
                    <m:r>
                      <a:rPr lang="sl-SI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sl-SI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l-SI" b="0" i="1" smtClean="0">
                            <a:latin typeface="Cambria Math"/>
                          </a:rPr>
                          <m:t>15</m:t>
                        </m:r>
                      </m:e>
                      <m:sup>
                        <m:r>
                          <a:rPr lang="sl-SI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sl-SI" b="0" i="1" smtClean="0">
                        <a:latin typeface="Cambria Math"/>
                      </a:rPr>
                      <m:t>=50625</m:t>
                    </m:r>
                  </m:oMath>
                </a14:m>
                <a:endParaRPr lang="sl-SI" dirty="0"/>
              </a:p>
              <a:p>
                <a:endParaRPr lang="sl-SI" dirty="0"/>
              </a:p>
            </p:txBody>
          </p:sp>
        </mc:Choice>
        <mc:Fallback xmlns="">
          <p:sp>
            <p:nvSpPr>
              <p:cNvPr id="4" name="PoljeZBesedilom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3909398"/>
                <a:ext cx="2506392" cy="661784"/>
              </a:xfrm>
              <a:prstGeom prst="rect">
                <a:avLst/>
              </a:prstGeom>
              <a:blipFill rotWithShape="1">
                <a:blip r:embed="rId4"/>
                <a:stretch>
                  <a:fillRect l="-485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708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2268864"/>
          </a:xfrm>
        </p:spPr>
        <p:txBody>
          <a:bodyPr/>
          <a:lstStyle/>
          <a:p>
            <a:r>
              <a:rPr lang="sl-SI" sz="2800" dirty="0" smtClean="0"/>
              <a:t>V stanovanju je 6 luči. Vsaka izmed luči ima le 2 stanji: je prižgana ali ugasnjena. Na koliko načinov imamo lahko v stanovanju prižgane oziroma ugasnjene luči?</a:t>
            </a:r>
            <a:endParaRPr lang="sl-SI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oljeZBesedilom 2"/>
              <p:cNvSpPr txBox="1"/>
              <p:nvPr/>
            </p:nvSpPr>
            <p:spPr>
              <a:xfrm>
                <a:off x="1043608" y="3645024"/>
                <a:ext cx="43989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__2__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∙__2__∙__2__∙__2__∙__2__∙__2__=64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3" name="PoljeZBesedilom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645024"/>
                <a:ext cx="4398961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PoljeZBesedilom 3"/>
              <p:cNvSpPr txBox="1"/>
              <p:nvPr/>
            </p:nvSpPr>
            <p:spPr>
              <a:xfrm>
                <a:off x="1187624" y="4509120"/>
                <a:ext cx="1833835" cy="6629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l-SI" dirty="0" smtClean="0"/>
                  <a:t>(p)</a:t>
                </a:r>
                <a:r>
                  <a:rPr lang="sl-SI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l-SI" i="1">
                            <a:latin typeface="Cambria Math"/>
                          </a:rPr>
                        </m:ctrlPr>
                      </m:sSubSupPr>
                      <m:e>
                        <m:r>
                          <a:rPr lang="sl-SI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sl-SI" b="0" i="1" smtClean="0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sl-SI" b="0" i="1" smtClean="0">
                            <a:latin typeface="Cambria Math"/>
                          </a:rPr>
                          <m:t>6</m:t>
                        </m:r>
                      </m:sup>
                    </m:sSubSup>
                    <m:r>
                      <a:rPr lang="sl-SI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sl-SI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l-SI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sl-SI" b="0" i="1" smtClean="0">
                            <a:latin typeface="Cambria Math"/>
                          </a:rPr>
                          <m:t>6</m:t>
                        </m:r>
                      </m:sup>
                    </m:sSup>
                    <m:r>
                      <a:rPr lang="sl-SI" b="0" i="1" smtClean="0">
                        <a:latin typeface="Cambria Math"/>
                      </a:rPr>
                      <m:t>=64</m:t>
                    </m:r>
                  </m:oMath>
                </a14:m>
                <a:endParaRPr lang="sl-SI" dirty="0"/>
              </a:p>
              <a:p>
                <a:endParaRPr lang="sl-SI" dirty="0"/>
              </a:p>
            </p:txBody>
          </p:sp>
        </mc:Choice>
        <mc:Fallback xmlns="">
          <p:sp>
            <p:nvSpPr>
              <p:cNvPr id="4" name="PoljeZBesedilom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4509120"/>
                <a:ext cx="1833835" cy="662938"/>
              </a:xfrm>
              <a:prstGeom prst="rect">
                <a:avLst/>
              </a:prstGeom>
              <a:blipFill rotWithShape="1">
                <a:blip r:embed="rId3"/>
                <a:stretch>
                  <a:fillRect l="-2990" t="-1852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028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620792"/>
          </a:xfrm>
        </p:spPr>
        <p:txBody>
          <a:bodyPr/>
          <a:lstStyle/>
          <a:p>
            <a:r>
              <a:rPr lang="sl-SI" sz="2800" dirty="0" smtClean="0"/>
              <a:t>Na koliko različnih nizov črk dolžine štiri lahko sestavimo iz črk A, B, C, D, E, F, G, če:</a:t>
            </a:r>
            <a:endParaRPr lang="sl-SI" sz="2800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971600" y="2276872"/>
            <a:ext cx="4951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a) ni dodatnih omejitev in se črke lahko ponavljajo,</a:t>
            </a:r>
            <a:endParaRPr lang="sl-SI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971600" y="4005064"/>
            <a:ext cx="5320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b) ni dodatnih omejitev in se črke ne smejo ponavljati, </a:t>
            </a:r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971600" y="5332566"/>
            <a:ext cx="6103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c) se morajo nizi začeti s črko D in se črke ne smejo ponavljati,  </a:t>
            </a:r>
            <a:endParaRPr lang="sl-S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PoljeZBesedilom 5"/>
              <p:cNvSpPr txBox="1"/>
              <p:nvPr/>
            </p:nvSpPr>
            <p:spPr>
              <a:xfrm>
                <a:off x="971600" y="3108702"/>
                <a:ext cx="33986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__7__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∙__7__∙__7__∙_7___=2401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6" name="PoljeZBesedilom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108702"/>
                <a:ext cx="3398687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PoljeZBesedilom 6"/>
              <p:cNvSpPr txBox="1"/>
              <p:nvPr/>
            </p:nvSpPr>
            <p:spPr>
              <a:xfrm>
                <a:off x="971600" y="4671901"/>
                <a:ext cx="327044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__7__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∙__6__∙__5__∙__4__=840</m:t>
                      </m:r>
                    </m:oMath>
                  </m:oMathPara>
                </a14:m>
                <a:endParaRPr lang="sl-SI" dirty="0"/>
              </a:p>
              <a:p>
                <a:endParaRPr lang="sl-SI" dirty="0"/>
              </a:p>
            </p:txBody>
          </p:sp>
        </mc:Choice>
        <mc:Fallback xmlns="">
          <p:sp>
            <p:nvSpPr>
              <p:cNvPr id="7" name="PoljeZBesedilom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671901"/>
                <a:ext cx="3270447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PoljeZBesedilom 7"/>
              <p:cNvSpPr txBox="1"/>
              <p:nvPr/>
            </p:nvSpPr>
            <p:spPr>
              <a:xfrm>
                <a:off x="971600" y="5792603"/>
                <a:ext cx="327044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__1__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∙__6__∙__5__∙__4__=120</m:t>
                      </m:r>
                    </m:oMath>
                  </m:oMathPara>
                </a14:m>
                <a:endParaRPr lang="sl-SI" dirty="0"/>
              </a:p>
              <a:p>
                <a:endParaRPr lang="sl-SI" dirty="0"/>
              </a:p>
            </p:txBody>
          </p:sp>
        </mc:Choice>
        <mc:Fallback xmlns="">
          <p:sp>
            <p:nvSpPr>
              <p:cNvPr id="8" name="PoljeZBesedilom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5792603"/>
                <a:ext cx="3270447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3567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jeZBesedilom 2"/>
          <p:cNvSpPr txBox="1"/>
          <p:nvPr/>
        </p:nvSpPr>
        <p:spPr>
          <a:xfrm>
            <a:off x="971600" y="548680"/>
            <a:ext cx="5812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č) se morajo nizi končati s črko F in se črke lahko ponavljajo,</a:t>
            </a:r>
            <a:endParaRPr lang="sl-SI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971600" y="2204864"/>
            <a:ext cx="6332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d) se morajo nizi začeti z nizom BE in se črke ne smejo ponavljati,</a:t>
            </a:r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971600" y="3717032"/>
            <a:ext cx="6809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e) se morajo nizi končati s samoglasnikom, črke pa se lahko ponavljajo</a:t>
            </a:r>
            <a:endParaRPr lang="sl-S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PoljeZBesedilom 5"/>
              <p:cNvSpPr txBox="1"/>
              <p:nvPr/>
            </p:nvSpPr>
            <p:spPr>
              <a:xfrm>
                <a:off x="1064384" y="1377753"/>
                <a:ext cx="327044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__7__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∙__7__∙__7__∙__1__=343</m:t>
                      </m:r>
                    </m:oMath>
                  </m:oMathPara>
                </a14:m>
                <a:endParaRPr lang="sl-SI" dirty="0"/>
              </a:p>
              <a:p>
                <a:endParaRPr lang="sl-SI" dirty="0"/>
              </a:p>
            </p:txBody>
          </p:sp>
        </mc:Choice>
        <mc:Fallback xmlns="">
          <p:sp>
            <p:nvSpPr>
              <p:cNvPr id="6" name="PoljeZBesedilom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384" y="1377753"/>
                <a:ext cx="3270447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PoljeZBesedilom 6"/>
              <p:cNvSpPr txBox="1"/>
              <p:nvPr/>
            </p:nvSpPr>
            <p:spPr>
              <a:xfrm flipH="1">
                <a:off x="1064384" y="3068960"/>
                <a:ext cx="34356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__1__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∙__1__∙__5__∙__4__=20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7" name="PoljeZBesedilom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064384" y="3068960"/>
                <a:ext cx="3435608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PoljeZBesedilom 7"/>
              <p:cNvSpPr txBox="1"/>
              <p:nvPr/>
            </p:nvSpPr>
            <p:spPr>
              <a:xfrm>
                <a:off x="1064384" y="4725144"/>
                <a:ext cx="327044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__7__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∙__7__∙__7__∙__2__=686</m:t>
                      </m:r>
                    </m:oMath>
                  </m:oMathPara>
                </a14:m>
                <a:endParaRPr lang="sl-SI" dirty="0"/>
              </a:p>
              <a:p>
                <a:endParaRPr lang="sl-SI" dirty="0"/>
              </a:p>
            </p:txBody>
          </p:sp>
        </mc:Choice>
        <mc:Fallback xmlns="">
          <p:sp>
            <p:nvSpPr>
              <p:cNvPr id="8" name="PoljeZBesedilom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384" y="4725144"/>
                <a:ext cx="3270447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171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jeZBesedilom 2"/>
          <p:cNvSpPr txBox="1"/>
          <p:nvPr/>
        </p:nvSpPr>
        <p:spPr>
          <a:xfrm>
            <a:off x="1043608" y="836712"/>
            <a:ext cx="7303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f) morajo biti nizi sestavljeni iz samih soglasnikov, ki se ne smejo ponavljati,</a:t>
            </a:r>
            <a:endParaRPr lang="sl-SI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1043607" y="3429000"/>
            <a:ext cx="7714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g) morajo biti besede sestavljene iz samih samoglasnikov, ki se lahko ponavljajo.</a:t>
            </a:r>
            <a:endParaRPr lang="sl-S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PoljeZBesedilom 4"/>
              <p:cNvSpPr txBox="1"/>
              <p:nvPr/>
            </p:nvSpPr>
            <p:spPr>
              <a:xfrm>
                <a:off x="1043607" y="1844824"/>
                <a:ext cx="327044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__5__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∙__4__∙__3__∙__2__=120</m:t>
                      </m:r>
                    </m:oMath>
                  </m:oMathPara>
                </a14:m>
                <a:endParaRPr lang="sl-SI" dirty="0"/>
              </a:p>
              <a:p>
                <a:endParaRPr lang="sl-SI" dirty="0"/>
              </a:p>
            </p:txBody>
          </p:sp>
        </mc:Choice>
        <mc:Fallback xmlns="">
          <p:sp>
            <p:nvSpPr>
              <p:cNvPr id="5" name="PoljeZBesedilom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7" y="1844824"/>
                <a:ext cx="3270447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PoljeZBesedilom 5"/>
              <p:cNvSpPr txBox="1"/>
              <p:nvPr/>
            </p:nvSpPr>
            <p:spPr>
              <a:xfrm>
                <a:off x="1043607" y="4437112"/>
                <a:ext cx="314220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__2__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∙__2__∙__2__∙__2__=16</m:t>
                      </m:r>
                    </m:oMath>
                  </m:oMathPara>
                </a14:m>
                <a:endParaRPr lang="sl-SI" dirty="0"/>
              </a:p>
              <a:p>
                <a:endParaRPr lang="sl-SI" dirty="0"/>
              </a:p>
            </p:txBody>
          </p:sp>
        </mc:Choice>
        <mc:Fallback xmlns="">
          <p:sp>
            <p:nvSpPr>
              <p:cNvPr id="6" name="PoljeZBesedilom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7" y="4437112"/>
                <a:ext cx="3142207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070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165</TotalTime>
  <Words>946</Words>
  <Application>Microsoft Office PowerPoint</Application>
  <PresentationFormat>Diaprojekcija na zaslonu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12</vt:i4>
      </vt:variant>
    </vt:vector>
  </HeadingPairs>
  <TitlesOfParts>
    <vt:vector size="13" baseType="lpstr">
      <vt:lpstr>Metro</vt:lpstr>
      <vt:lpstr>Variacije 1</vt:lpstr>
      <vt:lpstr>Variacije so razporeditve r od danih n elementov v vrsto. Če razporejajmo premete v VRSTO, je vrstni red pomemben.  V_n^r=n!/(n-r)! če vsak element vzamemo lahko samo enkrat (p) V_n^r=n^r če vsak element vzamemo lahko vzamemo          večkrat   </vt:lpstr>
      <vt:lpstr>Na koliko načinov se lahko v čakalnici lahko razporedi 6 pacientov na 10 stolov?</vt:lpstr>
      <vt:lpstr>Koliko števil med 3000 in 7000 se konča s števko 8?</vt:lpstr>
      <vt:lpstr>"Tukaj vnesite enačbo." Oče bo kupil sebi, ženi, hčerki in sinu nove zobne ščetke. V trgovini ponujajo 15 različnih vrst ščetk. Na koliko načinov lahko izbere ščetke? Družinski člani lahko dobijo tudi ščetke enake vrste.</vt:lpstr>
      <vt:lpstr>V stanovanju je 6 luči. Vsaka izmed luči ima le 2 stanji: je prižgana ali ugasnjena. Na koliko načinov imamo lahko v stanovanju prižgane oziroma ugasnjene luči?</vt:lpstr>
      <vt:lpstr>Na koliko različnih nizov črk dolžine štiri lahko sestavimo iz črk A, B, C, D, E, F, G, če:</vt:lpstr>
      <vt:lpstr>PowerPointova predstavitev</vt:lpstr>
      <vt:lpstr>PowerPointova predstavitev</vt:lpstr>
      <vt:lpstr>Koliko različnih štirimestnih števil lahko sestavimo iz števk 0, 2, 3, 5, 6, 7, 8, če: </vt:lpstr>
      <vt:lpstr>PowerPointova predstavitev</vt:lpstr>
      <vt:lpstr>V finalu teka na 100 m tekmuje 8 tekačev. Upoštevaj, da mest ni možno deliti in da vsi tekači pridejo do cilja: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Variacije 1</dc:title>
  <dc:creator>Mateja Jakob</dc:creator>
  <cp:lastModifiedBy>Mateja Jakob</cp:lastModifiedBy>
  <cp:revision>13</cp:revision>
  <dcterms:created xsi:type="dcterms:W3CDTF">2020-03-29T17:48:43Z</dcterms:created>
  <dcterms:modified xsi:type="dcterms:W3CDTF">2020-03-30T06:50:00Z</dcterms:modified>
</cp:coreProperties>
</file>