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  <p:sp>
        <p:nvSpPr>
          <p:cNvPr id="32" name="Pravoko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o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o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o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o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56" name="Pravoko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o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o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o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o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o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o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o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o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o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o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o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o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o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o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o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o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o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o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o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o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o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o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o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o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o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o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o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o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o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en povezoval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en povezoval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en povezoval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povezoval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en povezoval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en povezoval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povezoval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en povezoval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en povezoval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o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o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o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o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B45BE3-B14C-4183-BBBF-A69EC47A29B0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53D4C5A-3D74-4927-B01D-5F784442DA67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Poskus in dogodek</a:t>
            </a:r>
            <a:br>
              <a:rPr lang="sl-SI" dirty="0" smtClean="0"/>
            </a:br>
            <a:r>
              <a:rPr lang="sl-SI" dirty="0" smtClean="0"/>
              <a:t>VERJETNOST DOGODKA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66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944216"/>
          </a:xfrm>
        </p:spPr>
        <p:txBody>
          <a:bodyPr/>
          <a:lstStyle/>
          <a:p>
            <a:r>
              <a:rPr lang="sl-SI" sz="2400" dirty="0" smtClean="0"/>
              <a:t>Tri dekleta in štirje fantje se naključno postavijo v vrsto. Kolikšna je verjetnost, da vsako dekle stoji med dvema fantoma? Kolikšna je verjetnost, da vsa dekleta stojijo na začetku vrste?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1012031" y="2189042"/>
                <a:ext cx="4123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𝑛</m:t>
                      </m:r>
                      <m:r>
                        <a:rPr lang="sl-SI" b="0" i="1" smtClean="0">
                          <a:latin typeface="Cambria Math"/>
                        </a:rPr>
                        <m:t>=7!=5040    </m:t>
                      </m:r>
                      <m:r>
                        <a:rPr lang="sl-SI" b="0" i="1" smtClean="0">
                          <a:latin typeface="Cambria Math"/>
                        </a:rPr>
                        <m:t>𝑣𝑠𝑒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𝑚𝑜</m:t>
                      </m:r>
                      <m:r>
                        <a:rPr lang="sl-SI" b="0" i="1" smtClean="0">
                          <a:latin typeface="Cambria Math"/>
                        </a:rPr>
                        <m:t>ž</m:t>
                      </m:r>
                      <m:r>
                        <a:rPr lang="sl-SI" b="0" i="1" smtClean="0">
                          <a:latin typeface="Cambria Math"/>
                        </a:rPr>
                        <m:t>𝑛𝑒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𝑝𝑜𝑠𝑡𝑎𝑣𝑖𝑡𝑣𝑒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31" y="2189042"/>
                <a:ext cx="41231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1012031" y="2707297"/>
                <a:ext cx="762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=4∙3∙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=144      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𝑚𝑜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𝑛𝑜𝑠𝑡𝑖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𝑘𝑜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𝑑𝑒𝑘𝑙𝑒𝑡𝑎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𝑠𝑡𝑜𝑗𝑖𝑗𝑜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𝑚𝑒𝑑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𝑓𝑎𝑛𝑡𝑖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31" y="2707297"/>
                <a:ext cx="762420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1012031" y="3260711"/>
                <a:ext cx="259064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144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5040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31" y="3260711"/>
                <a:ext cx="2590645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012031" y="4421967"/>
                <a:ext cx="73528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=3!∙4!=144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𝑚𝑜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𝑛𝑜𝑠𝑡𝑖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𝑘𝑜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𝑣𝑠𝑎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𝑑𝑒𝑘𝑙𝑒𝑡𝑎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𝑠𝑡𝑜𝑗𝑖𝑗𝑜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𝑛𝑎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𝑧𝑎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č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𝑒𝑡𝑘𝑢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𝑣𝑟𝑠𝑡𝑒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31" y="4421967"/>
                <a:ext cx="7352847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1012031" y="4941168"/>
                <a:ext cx="265412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144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5040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31" y="4941168"/>
                <a:ext cx="2654125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60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556792"/>
          </a:xfrm>
        </p:spPr>
        <p:txBody>
          <a:bodyPr/>
          <a:lstStyle/>
          <a:p>
            <a:r>
              <a:rPr lang="sl-SI" sz="2400" dirty="0" smtClean="0"/>
              <a:t>S premeščanjem črk besede ZMAGOVALKA naključno sestavimo niz črk. Izračunaj verjetnost, da sestavimo niz, ki se začne s črko Z, in verjetnost, da sestavimo niz ALKAZMAGOV.</a:t>
            </a:r>
            <a:endParaRPr lang="sl-SI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99592" y="1844824"/>
            <a:ext cx="363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Imamo permutacije s ponavljanjem.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899592" y="2636912"/>
                <a:ext cx="512185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𝑛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sl-SI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l-SI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sl-SI" i="1">
                              <a:latin typeface="Cambria Math"/>
                            </a:rPr>
                            <m:t>10</m:t>
                          </m:r>
                        </m:sub>
                        <m:sup>
                          <m:r>
                            <a:rPr lang="sl-SI" i="1">
                              <a:latin typeface="Cambria Math"/>
                            </a:rPr>
                            <m:t>3</m:t>
                          </m:r>
                        </m:sup>
                      </m:sSubSup>
                      <m:r>
                        <a:rPr lang="sl-SI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10!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=604800     </m:t>
                      </m:r>
                      <m:r>
                        <a:rPr lang="sl-SI" b="0" i="1" smtClean="0">
                          <a:latin typeface="Cambria Math"/>
                        </a:rPr>
                        <m:t>𝑣𝑠𝑒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𝑟𝑎𝑧𝑝𝑜𝑟𝑒𝑑𝑖𝑡𝑣𝑒</m:t>
                      </m:r>
                      <m:r>
                        <a:rPr lang="sl-SI" b="0" i="1" smtClean="0">
                          <a:latin typeface="Cambria Math"/>
                        </a:rPr>
                        <m:t> č</m:t>
                      </m:r>
                      <m:r>
                        <a:rPr lang="sl-SI" b="0" i="1" smtClean="0">
                          <a:latin typeface="Cambria Math"/>
                        </a:rPr>
                        <m:t>𝑟𝑘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36912"/>
                <a:ext cx="5121851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899591" y="3355871"/>
                <a:ext cx="6789551" cy="889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=1∙</m:t>
                      </m:r>
                      <m:sSubSup>
                        <m:sSubSupPr>
                          <m:ctrlPr>
                            <a:rPr lang="sl-SI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l-SI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9</m:t>
                          </m:r>
                        </m:sub>
                        <m:sup>
                          <m:r>
                            <a:rPr lang="sl-SI" i="1">
                              <a:latin typeface="Cambria Math"/>
                            </a:rPr>
                            <m:t>3</m:t>
                          </m:r>
                        </m:sup>
                      </m:sSub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9!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=60480         š</m:t>
                      </m:r>
                      <m:r>
                        <a:rPr lang="sl-SI" b="0" i="1" smtClean="0">
                          <a:latin typeface="Cambria Math"/>
                        </a:rPr>
                        <m:t>𝑡𝑒𝑣𝑖𝑙𝑜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𝑛𝑖𝑧𝑜𝑣</m:t>
                      </m:r>
                      <m:r>
                        <a:rPr lang="sl-SI" b="0" i="1" smtClean="0">
                          <a:latin typeface="Cambria Math"/>
                        </a:rPr>
                        <m:t>, </m:t>
                      </m:r>
                      <m:r>
                        <a:rPr lang="sl-SI" b="0" i="1" smtClean="0">
                          <a:latin typeface="Cambria Math"/>
                        </a:rPr>
                        <m:t>𝑘𝑖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𝑠𝑒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𝑧𝑎</m:t>
                      </m:r>
                      <m:r>
                        <a:rPr lang="sl-SI" b="0" i="1" smtClean="0">
                          <a:latin typeface="Cambria Math"/>
                        </a:rPr>
                        <m:t>č</m:t>
                      </m:r>
                      <m:r>
                        <a:rPr lang="sl-SI" b="0" i="1" smtClean="0">
                          <a:latin typeface="Cambria Math"/>
                        </a:rPr>
                        <m:t>𝑛𝑒𝑗𝑜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𝑠</m:t>
                      </m:r>
                      <m:r>
                        <a:rPr lang="sl-SI" b="0" i="1" smtClean="0">
                          <a:latin typeface="Cambria Math"/>
                        </a:rPr>
                        <m:t> č</m:t>
                      </m:r>
                      <m:r>
                        <a:rPr lang="sl-SI" b="0" i="1" smtClean="0">
                          <a:latin typeface="Cambria Math"/>
                        </a:rPr>
                        <m:t>𝑟𝑘𝑜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1" y="3355871"/>
                <a:ext cx="6789551" cy="8897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899591" y="4245602"/>
                <a:ext cx="284712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60480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604800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1" y="4245602"/>
                <a:ext cx="2847125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899591" y="5229200"/>
                <a:ext cx="41078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=1       š</m:t>
                      </m:r>
                      <m:r>
                        <a:rPr lang="sl-SI" b="0" i="1" smtClean="0">
                          <a:latin typeface="Cambria Math"/>
                        </a:rPr>
                        <m:t>𝑡𝑒𝑣𝑖𝑙𝑜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𝑛𝑖𝑧𝑜𝑣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𝐴𝐿𝐾𝐴𝑍𝑀𝐴𝐺𝑂𝑉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1" y="5229200"/>
                <a:ext cx="410785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899592" y="5598532"/>
                <a:ext cx="229966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604800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98532"/>
                <a:ext cx="2299667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Tadeja vrže igralno kocko. Izračunaj verjetnost dogodkov:</a:t>
            </a:r>
            <a:endParaRPr lang="sl-SI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99592" y="2060848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 pade šestica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99591" y="2707297"/>
            <a:ext cx="2413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  pade delitelj števila 6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99592" y="3356992"/>
            <a:ext cx="187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  pade praštevilo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899592" y="4077072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  pade število 8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908751" y="4711192"/>
            <a:ext cx="193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 pade liho število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899590" y="5360993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  ne pade šestica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3312880" y="1939148"/>
                <a:ext cx="164808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880" y="1939148"/>
                <a:ext cx="1648080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3320453" y="2585597"/>
                <a:ext cx="214116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453" y="2585597"/>
                <a:ext cx="2141164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2839536" y="3235292"/>
                <a:ext cx="207755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36" y="3235292"/>
                <a:ext cx="2077555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2655124" y="3955372"/>
                <a:ext cx="207518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Č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124" y="3955372"/>
                <a:ext cx="2075183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3008485" y="4589492"/>
                <a:ext cx="2179956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485" y="4589492"/>
                <a:ext cx="2179956" cy="6365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2679894" y="5239293"/>
                <a:ext cx="1653273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894" y="5239293"/>
                <a:ext cx="1653273" cy="6183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182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Imamo komplet 20 kart. (ase, kralje, dame, fante in </a:t>
            </a:r>
            <a:r>
              <a:rPr lang="sl-SI" sz="2400" dirty="0" err="1" smtClean="0"/>
              <a:t>desetke</a:t>
            </a:r>
            <a:r>
              <a:rPr lang="sl-SI" sz="2400" dirty="0" smtClean="0"/>
              <a:t>)</a:t>
            </a:r>
            <a:endParaRPr lang="sl-SI" sz="24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99592" y="1553937"/>
            <a:ext cx="627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Naključno izvlečemo eno karto. Izračunaj verjetnost dogodka: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39145" y="2060848"/>
            <a:ext cx="271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 izvlečemo križevega asa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939145" y="2919815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  izvlečemo srce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939145" y="3820398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  izvlečemo karto črne barve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939145" y="4747659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  izvlečemo kralja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939145" y="5661248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  izvlečemo fanta ali pik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1315192" y="2421863"/>
                <a:ext cx="177632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192" y="2421863"/>
                <a:ext cx="1776320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1276255" y="3289147"/>
                <a:ext cx="2299669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255" y="3289147"/>
                <a:ext cx="2299669" cy="6365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1315192" y="4134927"/>
                <a:ext cx="2289153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192" y="4134927"/>
                <a:ext cx="2289153" cy="6365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1330472" y="5024663"/>
                <a:ext cx="220342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Č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472" y="5024663"/>
                <a:ext cx="2203424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1349487" y="6030580"/>
                <a:ext cx="339823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487" y="6030580"/>
                <a:ext cx="3398238" cy="6365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71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95536" y="404664"/>
            <a:ext cx="629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 Naključno izvlečemo dve karti. Izračunaj verjetnost dogodkov: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95536" y="971436"/>
            <a:ext cx="372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E</a:t>
            </a:r>
            <a:r>
              <a:rPr lang="sl-SI" dirty="0" smtClean="0"/>
              <a:t>  izberemo pikovo 10 in </a:t>
            </a:r>
            <a:r>
              <a:rPr lang="sl-SI" dirty="0" err="1" smtClean="0"/>
              <a:t>karino</a:t>
            </a:r>
            <a:r>
              <a:rPr lang="sl-SI" dirty="0" smtClean="0"/>
              <a:t> damo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95536" y="1916832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F</a:t>
            </a:r>
            <a:r>
              <a:rPr lang="sl-SI" dirty="0" smtClean="0"/>
              <a:t>  izvlečemo 2 fanta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95536" y="2859306"/>
            <a:ext cx="4024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G  izvlečemo dve karti z rdečim znakom  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95534" y="4005064"/>
            <a:ext cx="304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H </a:t>
            </a:r>
            <a:r>
              <a:rPr lang="sl-SI" dirty="0" smtClean="0"/>
              <a:t> ne </a:t>
            </a:r>
            <a:r>
              <a:rPr lang="sl-SI" dirty="0" smtClean="0"/>
              <a:t>izvlečemo nobenega asa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95536" y="5205995"/>
            <a:ext cx="347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  izvlečemo eno karo in enega pika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815170" y="1351934"/>
                <a:ext cx="190975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190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1351934"/>
                <a:ext cx="1909754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6372200" y="919700"/>
                <a:ext cx="187692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𝑛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=190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919700"/>
                <a:ext cx="1876924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815170" y="2286164"/>
                <a:ext cx="2464393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95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2286164"/>
                <a:ext cx="2464393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4119954" y="2241701"/>
                <a:ext cx="1086836" cy="617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54" y="2241701"/>
                <a:ext cx="1086836" cy="6176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815170" y="3388321"/>
                <a:ext cx="2470292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38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3388321"/>
                <a:ext cx="2470292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4119954" y="3387459"/>
                <a:ext cx="125175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954" y="3387459"/>
                <a:ext cx="1251753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809271" y="4587684"/>
                <a:ext cx="395768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𝐻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271" y="4587684"/>
                <a:ext cx="3957685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5187324" y="4588390"/>
                <a:ext cx="1184876" cy="617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324" y="4588390"/>
                <a:ext cx="1184876" cy="61760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6948264" y="4536708"/>
                <a:ext cx="174996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536708"/>
                <a:ext cx="1749966" cy="71468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815170" y="5566283"/>
                <a:ext cx="2409762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190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38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5566283"/>
                <a:ext cx="2409762" cy="6365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4283967" y="5575327"/>
                <a:ext cx="155504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7" y="5575327"/>
                <a:ext cx="1555041" cy="71468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84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611560" y="692696"/>
            <a:ext cx="636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</a:t>
            </a:r>
            <a:r>
              <a:rPr lang="sl-SI" dirty="0" smtClean="0"/>
              <a:t>Naključno </a:t>
            </a:r>
            <a:r>
              <a:rPr lang="sl-SI" dirty="0" smtClean="0"/>
              <a:t>izvlečemo štiri karte. Izračunaj verjetnost dogodkov: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611560" y="1331476"/>
            <a:ext cx="24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J  izvlečemo vse štiri ase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11560" y="2564904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  izvlečemo štiri kare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11560" y="3725025"/>
            <a:ext cx="323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L  izvlečemo dve srci in dva križa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11560" y="4986266"/>
            <a:ext cx="3820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M  izvlečemo pikovega kralja in tri srca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815170" y="1844824"/>
                <a:ext cx="197733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𝐽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4845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1844824"/>
                <a:ext cx="1977336" cy="612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6732240" y="1323227"/>
                <a:ext cx="200516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𝑛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=4845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323227"/>
                <a:ext cx="2005164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815170" y="3058496"/>
                <a:ext cx="2739661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4845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969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3058496"/>
                <a:ext cx="2739661" cy="6183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4283968" y="3010342"/>
                <a:ext cx="112351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010342"/>
                <a:ext cx="1123513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815170" y="4293096"/>
                <a:ext cx="269894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𝐿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4845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969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70" y="4293096"/>
                <a:ext cx="2698944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3967168" y="4191209"/>
                <a:ext cx="155504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168" y="4191209"/>
                <a:ext cx="1555041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880352" y="5548064"/>
                <a:ext cx="2087495" cy="636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𝑀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4845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52" y="5548064"/>
                <a:ext cx="2087495" cy="63664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3967168" y="5538611"/>
                <a:ext cx="141205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=1∙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168" y="5538611"/>
                <a:ext cx="1412053" cy="7146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9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VRSTE DOGODKOV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Gotov dogodek je dogodek, ki se zgodi v vsaki ponovitvi poskusa.</a:t>
            </a:r>
          </a:p>
          <a:p>
            <a:pPr marL="68580" indent="0">
              <a:buNone/>
            </a:pPr>
            <a:r>
              <a:rPr lang="sl-SI" dirty="0"/>
              <a:t>	</a:t>
            </a:r>
            <a:r>
              <a:rPr lang="sl-SI" sz="2000" dirty="0" smtClean="0"/>
              <a:t>Primer: Vsak, ki konča srednjo šolo je človek.</a:t>
            </a:r>
          </a:p>
          <a:p>
            <a:r>
              <a:rPr lang="sl-SI" dirty="0" smtClean="0"/>
              <a:t>Nemogoč dogodek se ne zgodi v nobeni ponovitvi poskusa.</a:t>
            </a:r>
          </a:p>
          <a:p>
            <a:pPr marL="68580" indent="0">
              <a:buNone/>
            </a:pPr>
            <a:r>
              <a:rPr lang="sl-SI" dirty="0" smtClean="0"/>
              <a:t>	</a:t>
            </a:r>
            <a:r>
              <a:rPr lang="sl-SI" sz="2000" dirty="0" smtClean="0"/>
              <a:t>Primer: Srednjo šolo konča zlata ribica.</a:t>
            </a:r>
          </a:p>
          <a:p>
            <a:r>
              <a:rPr lang="sl-SI" dirty="0" smtClean="0"/>
              <a:t>Slučajen dogodek se v nekaterih ponovitvah poskusa zgodi, v nekaterih pa ne.</a:t>
            </a:r>
          </a:p>
          <a:p>
            <a:pPr marL="68580" indent="0">
              <a:buNone/>
            </a:pPr>
            <a:r>
              <a:rPr lang="sl-SI" dirty="0"/>
              <a:t>	</a:t>
            </a:r>
            <a:r>
              <a:rPr lang="sl-SI" sz="2000" dirty="0" smtClean="0"/>
              <a:t>Primer: Srednjo šolo konča fan</a:t>
            </a:r>
            <a:r>
              <a:rPr lang="sl-SI" dirty="0" smtClean="0"/>
              <a:t>t.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1815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NEKATERI POJMI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Zmnožek dogodkov A in B je dogodek, ki se zgodi v tisti ponovitvi poskusa, v kateri se zgodita oba dogodka A in B.</a:t>
            </a:r>
          </a:p>
          <a:p>
            <a:r>
              <a:rPr lang="sl-SI" dirty="0" smtClean="0"/>
              <a:t>Vsota dogodkov A in B je dogodek, ki se zgodi v tisti ponovitvi poskusa, v kateri se zgodi vsaj eden izmed dogodkov A ali B.</a:t>
            </a:r>
          </a:p>
          <a:p>
            <a:r>
              <a:rPr lang="sl-SI" dirty="0" smtClean="0"/>
              <a:t>Nasprotni dogodek dogodka A se zgodi v tisti ponovitvi poskusa, ko se ne zgodi dogodek A.</a:t>
            </a:r>
          </a:p>
          <a:p>
            <a:pPr marL="6858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501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NEKATERI POJMI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Nezdružljiva dogodka se ne moreta zgoditi v isti ponovitvi poskusa.</a:t>
            </a:r>
          </a:p>
          <a:p>
            <a:r>
              <a:rPr lang="sl-SI" dirty="0" smtClean="0"/>
              <a:t>Združljiva dogodka se lahko zgodita v isti ponovitvi poskusa.</a:t>
            </a:r>
          </a:p>
          <a:p>
            <a:r>
              <a:rPr lang="sl-SI" dirty="0" smtClean="0"/>
              <a:t>Sestavljen dogodek je dogodek, ki ga lahko izrazimo z vsoto dveh nezdružljivih dogodkov.</a:t>
            </a:r>
          </a:p>
          <a:p>
            <a:r>
              <a:rPr lang="sl-SI" dirty="0" smtClean="0"/>
              <a:t>Elementarni dogodek je dogodek, ki ni sestavljen.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5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sl-SI" dirty="0" smtClean="0"/>
              <a:t>Katere trditve so pravilne?</a:t>
            </a:r>
            <a:br>
              <a:rPr lang="sl-SI" dirty="0" smtClean="0"/>
            </a:br>
            <a:r>
              <a:rPr lang="sl-SI" dirty="0" smtClean="0"/>
              <a:t>Poskus je met igralne kocke.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„Pade število, ki je manjše od 9“ je gotov dogodek.</a:t>
            </a:r>
          </a:p>
          <a:p>
            <a:r>
              <a:rPr lang="sl-SI" dirty="0" smtClean="0"/>
              <a:t>„Pade število 8“ je nemogoč dogodek.</a:t>
            </a:r>
          </a:p>
          <a:p>
            <a:r>
              <a:rPr lang="sl-SI" dirty="0" smtClean="0"/>
              <a:t>„Pade število 5“ je slučajen dogodek.</a:t>
            </a:r>
          </a:p>
          <a:p>
            <a:r>
              <a:rPr lang="sl-SI" dirty="0" smtClean="0"/>
              <a:t>„Pade število 6“ je način dogodka  „Pade sodo število“</a:t>
            </a:r>
          </a:p>
          <a:p>
            <a:r>
              <a:rPr lang="sl-SI" dirty="0" smtClean="0"/>
              <a:t>„Pade liho število“ in „Pade sodo“ število sta nezdružljiva dogodka.</a:t>
            </a:r>
          </a:p>
          <a:p>
            <a:r>
              <a:rPr lang="sl-SI" dirty="0" smtClean="0"/>
              <a:t>„Pade število 6“ je elementaren dogodek.</a:t>
            </a:r>
          </a:p>
          <a:p>
            <a:r>
              <a:rPr lang="sl-SI" dirty="0" smtClean="0"/>
              <a:t>„Pade sodo število“ in „Pade število manjše od 3“ sta združljiva dogodka.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37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Gal vrže igralno kocko. Poimenujmo osem dogodkov:</a:t>
            </a:r>
            <a:endParaRPr lang="sl-SI" sz="3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27584" y="1988840"/>
            <a:ext cx="174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 Pade število 4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27584" y="2539008"/>
            <a:ext cx="1733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  Pade število 2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2915816" y="1988840"/>
            <a:ext cx="2078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  Pade sodo število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2915816" y="2539008"/>
            <a:ext cx="196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  Pade liho število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5220072" y="1988840"/>
            <a:ext cx="2830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  Pade število, manjše od 3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5225008" y="2525558"/>
            <a:ext cx="2605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  Pade število, večje od 3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27584" y="3028310"/>
            <a:ext cx="291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F  Pade število, manjše od 10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5207429" y="3028310"/>
            <a:ext cx="282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G  Pade število, manjše od 1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827584" y="3717032"/>
            <a:ext cx="467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Ali je kateri od dogodkov gotov ali nemogoč?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827584" y="4134326"/>
            <a:ext cx="397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Zapiši dva para nasprotnih dogodkov.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827584" y="4573879"/>
            <a:ext cx="6653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Ali sta dogodka E in D združljiva? Ali sta dogodka E in C združljiva?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827584" y="4955652"/>
                <a:ext cx="34155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č) Ali velja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𝐷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⊂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r>
                  <a:rPr lang="sl-SI" dirty="0" smtClean="0"/>
                  <a:t>? Ali velja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B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⊂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sl-SI" dirty="0" smtClean="0"/>
                  <a:t>?</a:t>
                </a:r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55652"/>
                <a:ext cx="341555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607" t="-8197" r="-536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827584" y="5324984"/>
                <a:ext cx="4669292" cy="378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d) Opiši dogodke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𝐷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sl-SI" dirty="0" smtClean="0"/>
                  <a:t>,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𝐶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∩Č</m:t>
                    </m:r>
                  </m:oMath>
                </a14:m>
                <a:r>
                  <a:rPr lang="sl-SI" dirty="0" smtClean="0"/>
                  <a:t>,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𝐷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sl-SI" dirty="0" smtClean="0"/>
                  <a:t>, in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Č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𝐸</m:t>
                    </m:r>
                  </m:oMath>
                </a14:m>
                <a:r>
                  <a:rPr lang="sl-SI" dirty="0" smtClean="0"/>
                  <a:t>.</a:t>
                </a:r>
                <a:endParaRPr lang="sl-SI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24984"/>
                <a:ext cx="4669292" cy="378052"/>
              </a:xfrm>
              <a:prstGeom prst="rect">
                <a:avLst/>
              </a:prstGeom>
              <a:blipFill rotWithShape="1">
                <a:blip r:embed="rId3"/>
                <a:stretch>
                  <a:fillRect l="-1175" t="-4839" b="-2580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PoljeZBesedilom 17"/>
          <p:cNvSpPr txBox="1"/>
          <p:nvPr/>
        </p:nvSpPr>
        <p:spPr>
          <a:xfrm>
            <a:off x="827584" y="6338937"/>
            <a:ext cx="600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e) Kateri izmed dogodkov so elementarni in kateri sestavljeni?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368145" y="3778587"/>
            <a:ext cx="3569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rgbClr val="FF0000"/>
                </a:solidFill>
              </a:rPr>
              <a:t>F je gotov dogodek, G je nemogoč dogodek.</a:t>
            </a:r>
            <a:endParaRPr lang="sl-SI" sz="1400" b="1" dirty="0">
              <a:solidFill>
                <a:srgbClr val="FF0000"/>
              </a:solidFill>
            </a:endParaRPr>
          </a:p>
        </p:txBody>
      </p:sp>
      <p:sp>
        <p:nvSpPr>
          <p:cNvPr id="20" name="PoljeZBesedilom 19"/>
          <p:cNvSpPr txBox="1"/>
          <p:nvPr/>
        </p:nvSpPr>
        <p:spPr>
          <a:xfrm>
            <a:off x="4937490" y="4134326"/>
            <a:ext cx="166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C in Č        F in G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21" name="PoljeZBesedilom 20"/>
          <p:cNvSpPr txBox="1"/>
          <p:nvPr/>
        </p:nvSpPr>
        <p:spPr>
          <a:xfrm>
            <a:off x="6815931" y="6261993"/>
            <a:ext cx="231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 smtClean="0">
                <a:solidFill>
                  <a:srgbClr val="FF0000"/>
                </a:solidFill>
              </a:rPr>
              <a:t>Elementarna dogodka: A, B</a:t>
            </a:r>
          </a:p>
          <a:p>
            <a:r>
              <a:rPr lang="sl-SI" sz="1400" b="1" dirty="0" smtClean="0">
                <a:solidFill>
                  <a:srgbClr val="FF0000"/>
                </a:solidFill>
              </a:rPr>
              <a:t>Sestavljeni dogodki: CČDEF</a:t>
            </a:r>
            <a:endParaRPr lang="sl-SI" sz="1400" b="1" dirty="0">
              <a:solidFill>
                <a:srgbClr val="FF0000"/>
              </a:solidFill>
            </a:endParaRPr>
          </a:p>
        </p:txBody>
      </p:sp>
      <p:sp>
        <p:nvSpPr>
          <p:cNvPr id="22" name="PoljeZBesedilom 21"/>
          <p:cNvSpPr txBox="1"/>
          <p:nvPr/>
        </p:nvSpPr>
        <p:spPr>
          <a:xfrm>
            <a:off x="4225555" y="495565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Ne.  Da.</a:t>
            </a:r>
            <a:endParaRPr lang="sl-SI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PoljeZBesedilom 22"/>
              <p:cNvSpPr txBox="1"/>
              <p:nvPr/>
            </p:nvSpPr>
            <p:spPr>
              <a:xfrm>
                <a:off x="1043608" y="5703036"/>
                <a:ext cx="20798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𝑫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𝑪</m:t>
                    </m:r>
                  </m:oMath>
                </a14:m>
                <a:r>
                  <a:rPr lang="sl-SI" sz="1600" b="1" dirty="0" smtClean="0">
                    <a:solidFill>
                      <a:srgbClr val="FF0000"/>
                    </a:solidFill>
                  </a:rPr>
                  <a:t>: Pade število 2.</a:t>
                </a:r>
                <a:endParaRPr lang="sl-SI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PoljeZBesedilom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703036"/>
                <a:ext cx="2079800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455" r="-587" b="-2363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PoljeZBesedilom 23"/>
              <p:cNvSpPr txBox="1"/>
              <p:nvPr/>
            </p:nvSpPr>
            <p:spPr>
              <a:xfrm>
                <a:off x="1043608" y="6072368"/>
                <a:ext cx="2499210" cy="346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𝑪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∩Č</m:t>
                    </m:r>
                  </m:oMath>
                </a14:m>
                <a:r>
                  <a:rPr lang="sl-SI" sz="1600" b="1" dirty="0" smtClean="0">
                    <a:solidFill>
                      <a:srgbClr val="FF0000"/>
                    </a:solidFill>
                  </a:rPr>
                  <a:t>: Nemogoč dogodek.</a:t>
                </a:r>
                <a:endParaRPr lang="sl-SI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PoljeZBesedilom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6072368"/>
                <a:ext cx="2499210" cy="346313"/>
              </a:xfrm>
              <a:prstGeom prst="rect">
                <a:avLst/>
              </a:prstGeom>
              <a:blipFill rotWithShape="1">
                <a:blip r:embed="rId5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3837738" y="5703036"/>
                <a:ext cx="26136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𝑫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∪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𝑨</m:t>
                    </m:r>
                  </m:oMath>
                </a14:m>
                <a:r>
                  <a:rPr lang="sl-SI" sz="1600" b="1" dirty="0" smtClean="0">
                    <a:solidFill>
                      <a:srgbClr val="FF0000"/>
                    </a:solidFill>
                  </a:rPr>
                  <a:t>: Pade število 1,2 ali4.</a:t>
                </a:r>
                <a:endParaRPr lang="sl-SI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38" y="5703036"/>
                <a:ext cx="2613601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234" b="-2363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PoljeZBesedilom 25"/>
              <p:cNvSpPr txBox="1"/>
              <p:nvPr/>
            </p:nvSpPr>
            <p:spPr>
              <a:xfrm>
                <a:off x="3837738" y="6072368"/>
                <a:ext cx="3548920" cy="3463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</a:rPr>
                      <m:t>Č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∪</m:t>
                    </m:r>
                    <m:r>
                      <a:rPr lang="sl-SI" sz="16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𝑬</m:t>
                    </m:r>
                  </m:oMath>
                </a14:m>
                <a:r>
                  <a:rPr lang="sl-SI" sz="1600" b="1" dirty="0" smtClean="0">
                    <a:solidFill>
                      <a:srgbClr val="FF0000"/>
                    </a:solidFill>
                  </a:rPr>
                  <a:t>:Pade katerokoli število, razen 2.</a:t>
                </a:r>
                <a:endParaRPr lang="sl-SI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PoljeZBesedilom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38" y="6072368"/>
                <a:ext cx="3548920" cy="346313"/>
              </a:xfrm>
              <a:prstGeom prst="rect">
                <a:avLst/>
              </a:prstGeom>
              <a:blipFill rotWithShape="1">
                <a:blip r:embed="rId7"/>
                <a:stretch>
                  <a:fillRect t="-1754" b="-2280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ljeZBesedilom 2"/>
          <p:cNvSpPr txBox="1"/>
          <p:nvPr/>
        </p:nvSpPr>
        <p:spPr>
          <a:xfrm>
            <a:off x="7433362" y="4573879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dirty="0" smtClean="0">
                <a:solidFill>
                  <a:srgbClr val="FF0000"/>
                </a:solidFill>
              </a:rPr>
              <a:t>Nezdružljiva.</a:t>
            </a:r>
          </a:p>
          <a:p>
            <a:r>
              <a:rPr lang="sl-SI" sz="1600" dirty="0" smtClean="0">
                <a:solidFill>
                  <a:srgbClr val="FF0000"/>
                </a:solidFill>
              </a:rPr>
              <a:t>Združljiva.</a:t>
            </a:r>
            <a:endParaRPr lang="sl-SI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8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VERJETNOST DOGODKA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Klasična definicija verjetnosti:</a:t>
            </a:r>
          </a:p>
          <a:p>
            <a:endParaRPr lang="sl-SI" dirty="0"/>
          </a:p>
          <a:p>
            <a:pPr marL="68580" indent="0">
              <a:buNone/>
            </a:pP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284459" y="2924944"/>
                <a:ext cx="8859541" cy="8622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4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sz="2400" b="1" i="1" smtClean="0">
                              <a:latin typeface="Cambria Math"/>
                            </a:rPr>
                            <m:t>𝑨</m:t>
                          </m:r>
                        </m:e>
                      </m:d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1" i="1" smtClean="0">
                              <a:latin typeface="Cambria Math"/>
                            </a:rPr>
                            <m:t>š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𝒕𝒆𝒗𝒊𝒍𝒐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𝒖𝒈𝒐𝒅𝒏𝒊𝒉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𝒊𝒛𝒊𝒅𝒐𝒗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𝒛𝒂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𝒅𝒐𝒈𝒐𝒅𝒆𝒌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š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𝒕𝒆𝒗𝒊𝒍𝒐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𝒗𝒔𝒆𝒉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𝒎𝒐𝒈𝒐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č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𝒊𝒉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𝒊𝒛𝒊𝒅𝒐𝒗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𝒗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𝒅𝒂𝒏𝒆𝒎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sl-SI" sz="2400" b="1" i="1" smtClean="0">
                              <a:latin typeface="Cambria Math"/>
                            </a:rPr>
                            <m:t>𝒑𝒐𝒔𝒌𝒖𝒔𝒖</m:t>
                          </m:r>
                        </m:den>
                      </m:f>
                      <m:r>
                        <a:rPr lang="sl-SI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400" b="1" i="1" smtClean="0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sl-SI" sz="2400" b="1" i="1" smtClean="0">
                              <a:latin typeface="Cambria Math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sl-SI" sz="2400" b="1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59" y="2924944"/>
                <a:ext cx="8859541" cy="86222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41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512168"/>
          </a:xfrm>
        </p:spPr>
        <p:txBody>
          <a:bodyPr/>
          <a:lstStyle/>
          <a:p>
            <a:r>
              <a:rPr lang="sl-SI" sz="2400" dirty="0" smtClean="0"/>
              <a:t>V vreči je 20 teniških žogic, 4 izmed njih so poškodovane. Iz vreče naključno izberemo eno žogico. Kolikšna je verjetnost, da žogica ni poškodovana? </a:t>
            </a: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43608" y="2060848"/>
            <a:ext cx="406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16 je možnosti za nepoškodovano žogico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57198" y="2524254"/>
            <a:ext cx="205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20 je vseh možnosti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057198" y="3108100"/>
                <a:ext cx="2289281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16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198" y="3108100"/>
                <a:ext cx="2289281" cy="6365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81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r>
              <a:rPr lang="sl-SI" sz="2800" dirty="0" smtClean="0"/>
              <a:t>V razredu je 13 deklet in 17 fantov. Učitelj naključno izbere 4 dijake in jih vpraša. </a:t>
            </a:r>
            <a:endParaRPr lang="sl-SI" sz="2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2132856"/>
            <a:ext cx="518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Kolikšna je verjetnost, da so vprašani samo fantje?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99592" y="3933056"/>
            <a:ext cx="559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Kolikšna je verjetnost, da sta vprašani vsaj dve dekleti?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115616" y="2636911"/>
                <a:ext cx="213340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𝑛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30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=27405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636911"/>
                <a:ext cx="2133405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1115616" y="3351594"/>
                <a:ext cx="262584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=2380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351594"/>
                <a:ext cx="2625847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572000" y="2994252"/>
                <a:ext cx="284712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2380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27405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68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783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94252"/>
                <a:ext cx="2847126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1115615" y="4509120"/>
                <a:ext cx="213340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𝑛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30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=27405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5" y="4509120"/>
                <a:ext cx="2133405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1115615" y="5278908"/>
                <a:ext cx="546765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=16185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5" y="5278908"/>
                <a:ext cx="5467651" cy="7146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5364088" y="4509120"/>
                <a:ext cx="2985754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16185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27405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1079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1827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509120"/>
                <a:ext cx="2985754" cy="61837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814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325</TotalTime>
  <Words>1440</Words>
  <Application>Microsoft Office PowerPoint</Application>
  <PresentationFormat>Diaprojekcija na zaslonu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Metro</vt:lpstr>
      <vt:lpstr>Poskus in dogodek VERJETNOST DOGODKA</vt:lpstr>
      <vt:lpstr>VRSTE DOGODKOV</vt:lpstr>
      <vt:lpstr>NEKATERI POJMI</vt:lpstr>
      <vt:lpstr>NEKATERI POJMI</vt:lpstr>
      <vt:lpstr>Katere trditve so pravilne? Poskus je met igralne kocke.</vt:lpstr>
      <vt:lpstr>Gal vrže igralno kocko. Poimenujmo osem dogodkov:</vt:lpstr>
      <vt:lpstr>VERJETNOST DOGODKA</vt:lpstr>
      <vt:lpstr>V vreči je 20 teniških žogic, 4 izmed njih so poškodovane. Iz vreče naključno izberemo eno žogico. Kolikšna je verjetnost, da žogica ni poškodovana? </vt:lpstr>
      <vt:lpstr>V razredu je 13 deklet in 17 fantov. Učitelj naključno izbere 4 dijake in jih vpraša. </vt:lpstr>
      <vt:lpstr>Tri dekleta in štirje fantje se naključno postavijo v vrsto. Kolikšna je verjetnost, da vsako dekle stoji med dvema fantoma? Kolikšna je verjetnost, da vsa dekleta stojijo na začetku vrste?</vt:lpstr>
      <vt:lpstr>S premeščanjem črk besede ZMAGOVALKA naključno sestavimo niz črk. Izračunaj verjetnost, da sestavimo niz, ki se začne s črko Z, in verjetnost, da sestavimo niz ALKAZMAGOV.</vt:lpstr>
      <vt:lpstr>Tadeja vrže igralno kocko. Izračunaj verjetnost dogodkov:</vt:lpstr>
      <vt:lpstr>Imamo komplet 20 kart. (ase, kralje, dame, fante in desetke)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Poskus in dogodek</dc:title>
  <dc:creator>Mateja Jakob</dc:creator>
  <cp:lastModifiedBy>Mateja Jakob</cp:lastModifiedBy>
  <cp:revision>20</cp:revision>
  <dcterms:created xsi:type="dcterms:W3CDTF">2020-04-07T19:13:18Z</dcterms:created>
  <dcterms:modified xsi:type="dcterms:W3CDTF">2020-04-08T08:54:21Z</dcterms:modified>
</cp:coreProperties>
</file>